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19"/>
  </p:notesMasterIdLst>
  <p:handoutMasterIdLst>
    <p:handoutMasterId r:id="rId20"/>
  </p:handoutMasterIdLst>
  <p:sldIdLst>
    <p:sldId id="269" r:id="rId6"/>
    <p:sldId id="270" r:id="rId7"/>
    <p:sldId id="265" r:id="rId8"/>
    <p:sldId id="272" r:id="rId9"/>
    <p:sldId id="268" r:id="rId10"/>
    <p:sldId id="275" r:id="rId11"/>
    <p:sldId id="266" r:id="rId12"/>
    <p:sldId id="274" r:id="rId13"/>
    <p:sldId id="267" r:id="rId14"/>
    <p:sldId id="277" r:id="rId15"/>
    <p:sldId id="273" r:id="rId16"/>
    <p:sldId id="271" r:id="rId17"/>
    <p:sldId id="27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260"/>
    <a:srgbClr val="F6A14C"/>
    <a:srgbClr val="C3D821"/>
    <a:srgbClr val="FBD10A"/>
    <a:srgbClr val="E7151B"/>
    <a:srgbClr val="F48A1D"/>
    <a:srgbClr val="E7151E"/>
    <a:srgbClr val="F056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1" autoAdjust="0"/>
    <p:restoredTop sz="94661"/>
  </p:normalViewPr>
  <p:slideViewPr>
    <p:cSldViewPr>
      <p:cViewPr>
        <p:scale>
          <a:sx n="100" d="100"/>
          <a:sy n="100" d="100"/>
        </p:scale>
        <p:origin x="960" y="-72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715-456B-A9C4-A4EE07E1449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715-456B-A9C4-A4EE07E1449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715-456B-A9C4-A4EE07E1449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715-456B-A9C4-A4EE07E1449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715-456B-A9C4-A4EE07E1449D}"/>
              </c:ext>
            </c:extLst>
          </c:dPt>
          <c:cat>
            <c:strRef>
              <c:f>Sheet1!$A$2:$A$6</c:f>
              <c:strCache>
                <c:ptCount val="5"/>
                <c:pt idx="0">
                  <c:v>Introduction</c:v>
                </c:pt>
                <c:pt idx="1">
                  <c:v>History of Gymnastics</c:v>
                </c:pt>
                <c:pt idx="2">
                  <c:v>Different Types</c:v>
                </c:pt>
                <c:pt idx="3">
                  <c:v>Benefits</c:v>
                </c:pt>
                <c:pt idx="4">
                  <c:v>Conclusion</c:v>
                </c:pt>
              </c:strCache>
            </c:strRef>
          </c:cat>
          <c:val>
            <c:numRef>
              <c:f>Sheet1!$B$2:$B$6</c:f>
              <c:numCache>
                <c:formatCode>General</c:formatCode>
                <c:ptCount val="5"/>
                <c:pt idx="0">
                  <c:v>0.5</c:v>
                </c:pt>
                <c:pt idx="1">
                  <c:v>1</c:v>
                </c:pt>
                <c:pt idx="2">
                  <c:v>1</c:v>
                </c:pt>
                <c:pt idx="3">
                  <c:v>1</c:v>
                </c:pt>
                <c:pt idx="4">
                  <c:v>0.5</c:v>
                </c:pt>
              </c:numCache>
            </c:numRef>
          </c:val>
          <c:extLst>
            <c:ext xmlns:c16="http://schemas.microsoft.com/office/drawing/2014/chart" uri="{C3380CC4-5D6E-409C-BE32-E72D297353CC}">
              <c16:uniqueId val="{00000000-1EB9-4022-947F-1EF97F66B58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715-456B-A9C4-A4EE07E1449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715-456B-A9C4-A4EE07E1449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715-456B-A9C4-A4EE07E1449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715-456B-A9C4-A4EE07E1449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715-456B-A9C4-A4EE07E1449D}"/>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F27D-478A-8836-B5E2210C5615}"/>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F27D-478A-8836-B5E2210C5615}"/>
              </c:ext>
            </c:extLst>
          </c:dPt>
          <c:cat>
            <c:strRef>
              <c:f>Sheet1!$A$2:$A$8</c:f>
              <c:strCache>
                <c:ptCount val="7"/>
                <c:pt idx="0">
                  <c:v>Introduction</c:v>
                </c:pt>
                <c:pt idx="1">
                  <c:v>The Big Bang</c:v>
                </c:pt>
                <c:pt idx="2">
                  <c:v>First galaxies and stars</c:v>
                </c:pt>
                <c:pt idx="3">
                  <c:v>Creation of the solar system</c:v>
                </c:pt>
                <c:pt idx="4">
                  <c:v>Life on Earth</c:v>
                </c:pt>
                <c:pt idx="5">
                  <c:v>The future of our universe</c:v>
                </c:pt>
                <c:pt idx="6">
                  <c:v>Conclusion</c:v>
                </c:pt>
              </c:strCache>
            </c:strRef>
          </c:cat>
          <c:val>
            <c:numRef>
              <c:f>Sheet1!$B$2:$B$8</c:f>
              <c:numCache>
                <c:formatCode>General</c:formatCode>
                <c:ptCount val="7"/>
                <c:pt idx="0">
                  <c:v>0.25</c:v>
                </c:pt>
                <c:pt idx="1">
                  <c:v>0.5</c:v>
                </c:pt>
                <c:pt idx="2">
                  <c:v>0.5</c:v>
                </c:pt>
                <c:pt idx="3">
                  <c:v>0.5</c:v>
                </c:pt>
                <c:pt idx="4">
                  <c:v>1</c:v>
                </c:pt>
                <c:pt idx="5">
                  <c:v>1</c:v>
                </c:pt>
                <c:pt idx="6">
                  <c:v>0.25</c:v>
                </c:pt>
              </c:numCache>
            </c:numRef>
          </c:val>
          <c:extLst>
            <c:ext xmlns:c16="http://schemas.microsoft.com/office/drawing/2014/chart" uri="{C3380CC4-5D6E-409C-BE32-E72D297353CC}">
              <c16:uniqueId val="{00000000-1EB9-4022-947F-1EF97F66B58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the bar in presentation view to start the timer.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643137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P14 in workbook</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3290096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P18 in workbook</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4145457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4153337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P19 in workbook</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42065374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workbook pages 20-23 to plan content and timings.</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4248102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workbook pages 20-23 to plan content and timings.</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37455394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GB"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ESB-RES-C173 L1G2-Speech to Connect-1.4-PPT-Planning your talk</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ESB-RES-C173 L1G2-Speech to Connect-1.4-PPT-Planning your talk</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ESB-RES-C173 L1G2-Speech to Connect-1.4-PPT-Planning your talk</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ESB-RES-C173 L1G2-Speech to Connect-1.4-PPT-Planning your talk</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ESB-RES-C173 L1G2-Speech to Connect-1.4-PPT-Planning your talk</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GB"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GB"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GB"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ESB-RES-C173 L1G2-Speech to Connect-1.4-PPT-Planning your talk</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GB"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GB"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GB"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ESB-RES-C173 L1G2-Speech to Connect-1.4-PPT-Planning your talk</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ESB-RES-C173 L1G2-Speech to Connect-1.4-PPT-Planning your talk</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ESB-RES-C173 L1G2-Speech to Connect-1.4-PPT-Planning your talk</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smtClean="0"/>
              <a:t>25/01/2024</a:t>
            </a:r>
            <a:endParaRPr lang="en-GB"/>
          </a:p>
        </p:txBody>
      </p:sp>
      <p:sp>
        <p:nvSpPr>
          <p:cNvPr id="5" name="Footer Placeholder 4"/>
          <p:cNvSpPr>
            <a:spLocks noGrp="1"/>
          </p:cNvSpPr>
          <p:nvPr>
            <p:ph type="ftr" sz="quarter" idx="11"/>
          </p:nvPr>
        </p:nvSpPr>
        <p:spPr/>
        <p:txBody>
          <a:bodyPr/>
          <a:lstStyle/>
          <a:p>
            <a:r>
              <a:rPr lang="en-US" smtClean="0"/>
              <a:t>ESB-RES-C173 L1G2-Speech to Connect-1.4-PPT-Planning your talk</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smtClean="0"/>
              <a:t>25/01/2024</a:t>
            </a:r>
            <a:endParaRPr lang="en-GB"/>
          </a:p>
        </p:txBody>
      </p:sp>
      <p:sp>
        <p:nvSpPr>
          <p:cNvPr id="6" name="Footer Placeholder 5"/>
          <p:cNvSpPr>
            <a:spLocks noGrp="1"/>
          </p:cNvSpPr>
          <p:nvPr>
            <p:ph type="ftr" sz="quarter" idx="11"/>
          </p:nvPr>
        </p:nvSpPr>
        <p:spPr/>
        <p:txBody>
          <a:bodyPr/>
          <a:lstStyle/>
          <a:p>
            <a:r>
              <a:rPr lang="en-US" smtClean="0"/>
              <a:t>ESB-RES-C173 L1G2-Speech to Connect-1.4-PPT-Planning your talk</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smtClean="0"/>
              <a:t>25/01/2024</a:t>
            </a:r>
            <a:endParaRPr lang="en-GB"/>
          </a:p>
        </p:txBody>
      </p:sp>
      <p:sp>
        <p:nvSpPr>
          <p:cNvPr id="8" name="Footer Placeholder 7"/>
          <p:cNvSpPr>
            <a:spLocks noGrp="1"/>
          </p:cNvSpPr>
          <p:nvPr>
            <p:ph type="ftr" sz="quarter" idx="11"/>
          </p:nvPr>
        </p:nvSpPr>
        <p:spPr/>
        <p:txBody>
          <a:bodyPr/>
          <a:lstStyle/>
          <a:p>
            <a:r>
              <a:rPr lang="en-US" smtClean="0"/>
              <a:t>ESB-RES-C173 L1G2-Speech to Connect-1.4-PPT-Planning your talk</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smtClean="0"/>
              <a:t>ESB-RES-C173 L1G2-Speech to Connect-1.4-PPT-Planning your talk</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25/01/2024</a:t>
            </a:r>
            <a:endParaRPr lang="en-GB"/>
          </a:p>
        </p:txBody>
      </p:sp>
      <p:sp>
        <p:nvSpPr>
          <p:cNvPr id="3" name="Footer Placeholder 2"/>
          <p:cNvSpPr>
            <a:spLocks noGrp="1"/>
          </p:cNvSpPr>
          <p:nvPr>
            <p:ph type="ftr" sz="quarter" idx="11"/>
          </p:nvPr>
        </p:nvSpPr>
        <p:spPr/>
        <p:txBody>
          <a:bodyPr/>
          <a:lstStyle/>
          <a:p>
            <a:r>
              <a:rPr lang="en-US" smtClean="0"/>
              <a:t>ESB-RES-C173 L1G2-Speech to Connect-1.4-PPT-Planning your talk</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ESB-RES-C173 L1G2-Speech to Connect-1.4-PPT-Planning your talk</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ESB-RES-C173 L1G2-Speech to Connect-1.4-PPT-Planning your talk</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chart" Target="../charts/char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https://www.youtube.com/embed/EfuLRhdHdtk" TargetMode="Externa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Planning your talk</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create a plan for your talk, </a:t>
            </a:r>
            <a:r>
              <a:rPr lang="en-GB" sz="2400" b="1" i="1"/>
              <a:t>thinking about </a:t>
            </a:r>
            <a:r>
              <a:rPr lang="en-GB" sz="2400" b="1" i="1" dirty="0"/>
              <a:t>how to open, how to close, and how to organise your information</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r>
              <a:rPr lang="en-GB" sz="1600" i="1" dirty="0"/>
              <a:t>Investigated what makes a good opening and a good conclusion for a talk</a:t>
            </a:r>
          </a:p>
          <a:p>
            <a:pPr marL="285750" indent="-285750">
              <a:buFont typeface="Arial" panose="020B0604020202020204" pitchFamily="34" charset="0"/>
              <a:buChar char="•"/>
            </a:pPr>
            <a:r>
              <a:rPr lang="en-GB" sz="1600" i="1" dirty="0"/>
              <a:t>Created a plan/structure for your talk to follow</a:t>
            </a:r>
          </a:p>
          <a:p>
            <a:pPr marL="285750" indent="-285750">
              <a:buFont typeface="Arial" panose="020B0604020202020204" pitchFamily="34" charset="0"/>
              <a:buChar char="•"/>
            </a:pPr>
            <a:r>
              <a:rPr lang="en-GB" sz="1600" i="1" dirty="0"/>
              <a:t>Made sure your talk stays within the time limit</a:t>
            </a:r>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DBD3E949-DC99-CDF7-BD7D-DE2DA09A0643}"/>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10</a:t>
            </a:fld>
            <a:endParaRPr lang="en-GB"/>
          </a:p>
        </p:txBody>
      </p:sp>
      <p:graphicFrame>
        <p:nvGraphicFramePr>
          <p:cNvPr id="7" name="Table 6"/>
          <p:cNvGraphicFramePr>
            <a:graphicFrameLocks noGrp="1"/>
          </p:cNvGraphicFramePr>
          <p:nvPr/>
        </p:nvGraphicFramePr>
        <p:xfrm>
          <a:off x="461186" y="3213201"/>
          <a:ext cx="8143262" cy="2952102"/>
        </p:xfrm>
        <a:graphic>
          <a:graphicData uri="http://schemas.openxmlformats.org/drawingml/2006/table">
            <a:tbl>
              <a:tblPr firstRow="1" bandRow="1">
                <a:tableStyleId>{5940675A-B579-460E-94D1-54222C63F5DA}</a:tableStyleId>
              </a:tblPr>
              <a:tblGrid>
                <a:gridCol w="4071631">
                  <a:extLst>
                    <a:ext uri="{9D8B030D-6E8A-4147-A177-3AD203B41FA5}">
                      <a16:colId xmlns:a16="http://schemas.microsoft.com/office/drawing/2014/main" val="588912285"/>
                    </a:ext>
                  </a:extLst>
                </a:gridCol>
                <a:gridCol w="4071631">
                  <a:extLst>
                    <a:ext uri="{9D8B030D-6E8A-4147-A177-3AD203B41FA5}">
                      <a16:colId xmlns:a16="http://schemas.microsoft.com/office/drawing/2014/main" val="778893158"/>
                    </a:ext>
                  </a:extLst>
                </a:gridCol>
              </a:tblGrid>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Link back to the opening</a:t>
                      </a:r>
                    </a:p>
                  </a:txBody>
                  <a:tcPr>
                    <a:solidFill>
                      <a:schemeClr val="bg1"/>
                    </a:solidFill>
                  </a:tcPr>
                </a:tc>
                <a:extLst>
                  <a:ext uri="{0D108BD9-81ED-4DB2-BD59-A6C34878D82A}">
                    <a16:rowId xmlns:a16="http://schemas.microsoft.com/office/drawing/2014/main" val="57064448"/>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Call to action</a:t>
                      </a:r>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txBody>
                  <a:tcPr>
                    <a:solidFill>
                      <a:schemeClr val="bg1"/>
                    </a:solidFill>
                  </a:tcPr>
                </a:tc>
                <a:extLst>
                  <a:ext uri="{0D108BD9-81ED-4DB2-BD59-A6C34878D82A}">
                    <a16:rowId xmlns:a16="http://schemas.microsoft.com/office/drawing/2014/main" val="2143005131"/>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txBody>
                  <a:tcPr>
                    <a:solidFill>
                      <a:schemeClr val="bg1"/>
                    </a:solidFill>
                  </a:tcPr>
                </a:tc>
                <a:extLst>
                  <a:ext uri="{0D108BD9-81ED-4DB2-BD59-A6C34878D82A}">
                    <a16:rowId xmlns:a16="http://schemas.microsoft.com/office/drawing/2014/main" val="2410337947"/>
                  </a:ext>
                </a:extLst>
              </a:tr>
            </a:tbl>
          </a:graphicData>
        </a:graphic>
      </p:graphicFrame>
      <p:sp>
        <p:nvSpPr>
          <p:cNvPr id="15" name="Title 1">
            <a:extLst>
              <a:ext uri="{FF2B5EF4-FFF2-40B4-BE49-F238E27FC236}">
                <a16:creationId xmlns:a16="http://schemas.microsoft.com/office/drawing/2014/main" id="{18999B84-62BF-C88F-4BEE-7057BA08B174}"/>
              </a:ext>
            </a:extLst>
          </p:cNvPr>
          <p:cNvSpPr txBox="1">
            <a:spLocks/>
          </p:cNvSpPr>
          <p:nvPr/>
        </p:nvSpPr>
        <p:spPr>
          <a:xfrm>
            <a:off x="357708" y="836712"/>
            <a:ext cx="7886700" cy="864096"/>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a:t>Conclusions</a:t>
            </a:r>
            <a:endParaRPr lang="en-US" b="1" i="1" dirty="0"/>
          </a:p>
        </p:txBody>
      </p:sp>
      <p:pic>
        <p:nvPicPr>
          <p:cNvPr id="17" name="Picture 16">
            <a:extLst>
              <a:ext uri="{FF2B5EF4-FFF2-40B4-BE49-F238E27FC236}">
                <a16:creationId xmlns:a16="http://schemas.microsoft.com/office/drawing/2014/main" id="{4799C0F9-2718-F031-E7E3-0C602EBACC26}"/>
              </a:ext>
            </a:extLst>
          </p:cNvPr>
          <p:cNvPicPr>
            <a:picLocks noChangeAspect="1"/>
          </p:cNvPicPr>
          <p:nvPr/>
        </p:nvPicPr>
        <p:blipFill>
          <a:blip r:embed="rId3"/>
          <a:stretch>
            <a:fillRect/>
          </a:stretch>
        </p:blipFill>
        <p:spPr>
          <a:xfrm>
            <a:off x="2343932" y="1448914"/>
            <a:ext cx="936104" cy="1026331"/>
          </a:xfrm>
          <a:prstGeom prst="rect">
            <a:avLst/>
          </a:prstGeom>
        </p:spPr>
      </p:pic>
      <p:pic>
        <p:nvPicPr>
          <p:cNvPr id="18" name="Picture 17">
            <a:extLst>
              <a:ext uri="{FF2B5EF4-FFF2-40B4-BE49-F238E27FC236}">
                <a16:creationId xmlns:a16="http://schemas.microsoft.com/office/drawing/2014/main" id="{509B044B-F97E-6121-77B3-A91FDFFCB8BB}"/>
              </a:ext>
            </a:extLst>
          </p:cNvPr>
          <p:cNvPicPr>
            <a:picLocks noChangeAspect="1"/>
          </p:cNvPicPr>
          <p:nvPr/>
        </p:nvPicPr>
        <p:blipFill>
          <a:blip r:embed="rId4"/>
          <a:stretch>
            <a:fillRect/>
          </a:stretch>
        </p:blipFill>
        <p:spPr>
          <a:xfrm>
            <a:off x="283723" y="1609182"/>
            <a:ext cx="1953189" cy="801883"/>
          </a:xfrm>
          <a:prstGeom prst="rect">
            <a:avLst/>
          </a:prstGeom>
        </p:spPr>
      </p:pic>
      <p:grpSp>
        <p:nvGrpSpPr>
          <p:cNvPr id="19" name="Group 18">
            <a:extLst>
              <a:ext uri="{FF2B5EF4-FFF2-40B4-BE49-F238E27FC236}">
                <a16:creationId xmlns:a16="http://schemas.microsoft.com/office/drawing/2014/main" id="{6B80BD65-6980-3989-B410-D9E04A838AA7}"/>
              </a:ext>
            </a:extLst>
          </p:cNvPr>
          <p:cNvGrpSpPr/>
          <p:nvPr/>
        </p:nvGrpSpPr>
        <p:grpSpPr>
          <a:xfrm>
            <a:off x="3387056" y="1196752"/>
            <a:ext cx="5473221" cy="1512168"/>
            <a:chOff x="6156176" y="4775069"/>
            <a:chExt cx="2186457" cy="1485478"/>
          </a:xfrm>
        </p:grpSpPr>
        <p:pic>
          <p:nvPicPr>
            <p:cNvPr id="20" name="Picture 19">
              <a:extLst>
                <a:ext uri="{FF2B5EF4-FFF2-40B4-BE49-F238E27FC236}">
                  <a16:creationId xmlns:a16="http://schemas.microsoft.com/office/drawing/2014/main" id="{6FE1AE0D-ADFC-44C8-784A-3297277E8A0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21" name="TextBox 20">
              <a:extLst>
                <a:ext uri="{FF2B5EF4-FFF2-40B4-BE49-F238E27FC236}">
                  <a16:creationId xmlns:a16="http://schemas.microsoft.com/office/drawing/2014/main" id="{ACE8A938-8BB5-3597-7497-2DEEDC01836A}"/>
                </a:ext>
              </a:extLst>
            </p:cNvPr>
            <p:cNvSpPr txBox="1"/>
            <p:nvPr/>
          </p:nvSpPr>
          <p:spPr>
            <a:xfrm>
              <a:off x="6333443" y="4902080"/>
              <a:ext cx="1925192" cy="1278438"/>
            </a:xfrm>
            <a:prstGeom prst="rect">
              <a:avLst/>
            </a:prstGeom>
            <a:noFill/>
          </p:spPr>
          <p:txBody>
            <a:bodyPr wrap="square" rtlCol="0">
              <a:spAutoFit/>
            </a:bodyPr>
            <a:lstStyle/>
            <a:p>
              <a:pPr algn="ctr"/>
              <a:r>
                <a:rPr lang="en-GB" sz="1100" i="1" dirty="0"/>
                <a:t>How you end your talk is just as important as how you open it. You can use a lot of the same techniques, but we have added a </a:t>
              </a:r>
              <a:r>
                <a:rPr lang="en-GB" sz="1100" i="1" dirty="0">
                  <a:highlight>
                    <a:srgbClr val="FFFF00"/>
                  </a:highlight>
                </a:rPr>
                <a:t>couple of different ones</a:t>
              </a:r>
              <a:r>
                <a:rPr lang="en-GB" sz="1100" i="1" dirty="0"/>
                <a:t> for you to try out here, too.</a:t>
              </a:r>
            </a:p>
            <a:p>
              <a:pPr algn="ctr"/>
              <a:r>
                <a:rPr lang="en-GB" sz="1100" i="1" dirty="0"/>
                <a:t>Whilst your opening aims to ‘hook’ the audience, the conclusion should </a:t>
              </a:r>
              <a:r>
                <a:rPr lang="en-GB" sz="1100" b="1" i="1" dirty="0"/>
                <a:t>leave them something to think about or remember.</a:t>
              </a:r>
            </a:p>
          </p:txBody>
        </p:sp>
      </p:grpSp>
      <p:sp>
        <p:nvSpPr>
          <p:cNvPr id="12" name="TextBox 11"/>
          <p:cNvSpPr txBox="1"/>
          <p:nvPr/>
        </p:nvSpPr>
        <p:spPr>
          <a:xfrm>
            <a:off x="291067" y="2484185"/>
            <a:ext cx="4856995" cy="584775"/>
          </a:xfrm>
          <a:prstGeom prst="rect">
            <a:avLst/>
          </a:prstGeom>
          <a:noFill/>
        </p:spPr>
        <p:txBody>
          <a:bodyPr wrap="square" rtlCol="0">
            <a:spAutoFit/>
          </a:bodyPr>
          <a:lstStyle/>
          <a:p>
            <a:pPr algn="ctr"/>
            <a:r>
              <a:rPr lang="en-GB" sz="1600" b="1" i="1" dirty="0">
                <a:solidFill>
                  <a:srgbClr val="E7151B"/>
                </a:solidFill>
              </a:rPr>
              <a:t>Now think about your own topic – could you use any of these methods to leave your audience thinking?</a:t>
            </a:r>
          </a:p>
        </p:txBody>
      </p:sp>
      <p:pic>
        <p:nvPicPr>
          <p:cNvPr id="2" name="Picture 1">
            <a:extLst>
              <a:ext uri="{FF2B5EF4-FFF2-40B4-BE49-F238E27FC236}">
                <a16:creationId xmlns:a16="http://schemas.microsoft.com/office/drawing/2014/main" id="{AA4E30B5-5BCA-E095-129F-96ED25D89030}"/>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670976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7886700" cy="720080"/>
          </a:xfrm>
        </p:spPr>
        <p:txBody>
          <a:bodyPr/>
          <a:lstStyle/>
          <a:p>
            <a:r>
              <a:rPr lang="en-GB" b="1" i="1" dirty="0"/>
              <a:t>Structure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11</a:t>
            </a:fld>
            <a:endParaRPr lang="en-GB"/>
          </a:p>
        </p:txBody>
      </p:sp>
      <p:cxnSp>
        <p:nvCxnSpPr>
          <p:cNvPr id="7" name="Straight Connector 6"/>
          <p:cNvCxnSpPr/>
          <p:nvPr/>
        </p:nvCxnSpPr>
        <p:spPr>
          <a:xfrm>
            <a:off x="395536" y="4005064"/>
            <a:ext cx="842493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95536" y="3802994"/>
            <a:ext cx="0" cy="418094"/>
          </a:xfrm>
          <a:prstGeom prst="line">
            <a:avLst/>
          </a:prstGeom>
          <a:ln w="19050">
            <a:solidFill>
              <a:srgbClr val="C3D82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699792" y="3778751"/>
            <a:ext cx="0" cy="418094"/>
          </a:xfrm>
          <a:prstGeom prst="line">
            <a:avLst/>
          </a:prstGeom>
          <a:ln w="19050">
            <a:solidFill>
              <a:srgbClr val="FBD10A"/>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820472" y="3778751"/>
            <a:ext cx="0" cy="418094"/>
          </a:xfrm>
          <a:prstGeom prst="line">
            <a:avLst/>
          </a:prstGeom>
          <a:ln w="19050">
            <a:solidFill>
              <a:srgbClr val="F6A14C"/>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9512" y="4262735"/>
            <a:ext cx="1152128" cy="369332"/>
          </a:xfrm>
          <a:prstGeom prst="rect">
            <a:avLst/>
          </a:prstGeom>
          <a:noFill/>
        </p:spPr>
        <p:txBody>
          <a:bodyPr wrap="square" rtlCol="0">
            <a:spAutoFit/>
          </a:bodyPr>
          <a:lstStyle/>
          <a:p>
            <a:pPr algn="ctr"/>
            <a:r>
              <a:rPr lang="en-GB" i="1" dirty="0">
                <a:solidFill>
                  <a:srgbClr val="C3D821"/>
                </a:solidFill>
              </a:rPr>
              <a:t>Start</a:t>
            </a:r>
          </a:p>
        </p:txBody>
      </p:sp>
      <p:sp>
        <p:nvSpPr>
          <p:cNvPr id="17" name="TextBox 16"/>
          <p:cNvSpPr txBox="1"/>
          <p:nvPr/>
        </p:nvSpPr>
        <p:spPr>
          <a:xfrm>
            <a:off x="4031940" y="4238492"/>
            <a:ext cx="1152128" cy="369332"/>
          </a:xfrm>
          <a:prstGeom prst="rect">
            <a:avLst/>
          </a:prstGeom>
          <a:noFill/>
          <a:ln>
            <a:noFill/>
          </a:ln>
        </p:spPr>
        <p:txBody>
          <a:bodyPr wrap="square" rtlCol="0">
            <a:spAutoFit/>
          </a:bodyPr>
          <a:lstStyle/>
          <a:p>
            <a:pPr algn="ctr"/>
            <a:r>
              <a:rPr lang="en-GB" i="1" dirty="0">
                <a:solidFill>
                  <a:srgbClr val="FBD10A"/>
                </a:solidFill>
              </a:rPr>
              <a:t>Middle</a:t>
            </a:r>
          </a:p>
        </p:txBody>
      </p:sp>
      <p:sp>
        <p:nvSpPr>
          <p:cNvPr id="18" name="TextBox 17"/>
          <p:cNvSpPr txBox="1"/>
          <p:nvPr/>
        </p:nvSpPr>
        <p:spPr>
          <a:xfrm>
            <a:off x="7884368" y="4207135"/>
            <a:ext cx="1152128" cy="369332"/>
          </a:xfrm>
          <a:prstGeom prst="rect">
            <a:avLst/>
          </a:prstGeom>
          <a:noFill/>
        </p:spPr>
        <p:txBody>
          <a:bodyPr wrap="square" rtlCol="0">
            <a:spAutoFit/>
          </a:bodyPr>
          <a:lstStyle/>
          <a:p>
            <a:pPr algn="ctr"/>
            <a:r>
              <a:rPr lang="en-GB" i="1" dirty="0">
                <a:solidFill>
                  <a:srgbClr val="F6A14C"/>
                </a:solidFill>
              </a:rPr>
              <a:t>End</a:t>
            </a:r>
          </a:p>
        </p:txBody>
      </p:sp>
      <p:sp>
        <p:nvSpPr>
          <p:cNvPr id="6" name="TextBox 5">
            <a:extLst>
              <a:ext uri="{FF2B5EF4-FFF2-40B4-BE49-F238E27FC236}">
                <a16:creationId xmlns:a16="http://schemas.microsoft.com/office/drawing/2014/main" id="{E73B4624-C1B7-41D8-83AD-059EB237C5C5}"/>
              </a:ext>
            </a:extLst>
          </p:cNvPr>
          <p:cNvSpPr txBox="1"/>
          <p:nvPr/>
        </p:nvSpPr>
        <p:spPr>
          <a:xfrm>
            <a:off x="416423" y="1629092"/>
            <a:ext cx="8424936" cy="1384995"/>
          </a:xfrm>
          <a:prstGeom prst="rect">
            <a:avLst/>
          </a:prstGeom>
          <a:noFill/>
        </p:spPr>
        <p:txBody>
          <a:bodyPr wrap="square" rtlCol="0">
            <a:spAutoFit/>
          </a:bodyPr>
          <a:lstStyle/>
          <a:p>
            <a:r>
              <a:rPr lang="en-GB" sz="1400" dirty="0"/>
              <a:t>How you organise the main body of your talk might depend on the topic, e.g.:</a:t>
            </a:r>
          </a:p>
          <a:p>
            <a:endParaRPr lang="en-GB" sz="1400" dirty="0"/>
          </a:p>
          <a:p>
            <a:pPr marL="285750" indent="-285750">
              <a:buFont typeface="Arial" panose="020B0604020202020204" pitchFamily="34" charset="0"/>
              <a:buChar char="•"/>
            </a:pPr>
            <a:r>
              <a:rPr lang="en-GB" sz="1400" dirty="0"/>
              <a:t>If you are talking about a period in history, you might organise your talk </a:t>
            </a:r>
            <a:r>
              <a:rPr lang="en-GB" sz="1400" i="1" dirty="0"/>
              <a:t>chronologically.</a:t>
            </a:r>
          </a:p>
          <a:p>
            <a:pPr marL="285750" indent="-285750">
              <a:buFont typeface="Arial" panose="020B0604020202020204" pitchFamily="34" charset="0"/>
              <a:buChar char="•"/>
            </a:pPr>
            <a:r>
              <a:rPr lang="en-GB" sz="1400" dirty="0"/>
              <a:t>If you are talking about a hobby you enjoy, you might organise your talk into different sections e.g. how you got started, equipment, competitions.</a:t>
            </a:r>
          </a:p>
          <a:p>
            <a:pPr marL="285750" indent="-285750">
              <a:buFont typeface="Arial" panose="020B0604020202020204" pitchFamily="34" charset="0"/>
              <a:buChar char="•"/>
            </a:pPr>
            <a:endParaRPr lang="en-GB" sz="1400" dirty="0"/>
          </a:p>
        </p:txBody>
      </p:sp>
      <p:cxnSp>
        <p:nvCxnSpPr>
          <p:cNvPr id="19" name="Straight Connector 18"/>
          <p:cNvCxnSpPr/>
          <p:nvPr/>
        </p:nvCxnSpPr>
        <p:spPr>
          <a:xfrm>
            <a:off x="4572000" y="3778751"/>
            <a:ext cx="0" cy="418094"/>
          </a:xfrm>
          <a:prstGeom prst="line">
            <a:avLst/>
          </a:prstGeom>
          <a:ln w="19050">
            <a:solidFill>
              <a:srgbClr val="FBD10A"/>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444208" y="3778751"/>
            <a:ext cx="0" cy="418094"/>
          </a:xfrm>
          <a:prstGeom prst="line">
            <a:avLst/>
          </a:prstGeom>
          <a:ln w="19050">
            <a:solidFill>
              <a:srgbClr val="FBD10A"/>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0476656" y="1268760"/>
            <a:ext cx="184731" cy="369332"/>
          </a:xfrm>
          <a:prstGeom prst="rect">
            <a:avLst/>
          </a:prstGeom>
          <a:noFill/>
        </p:spPr>
        <p:txBody>
          <a:bodyPr wrap="none" rtlCol="0">
            <a:spAutoFit/>
          </a:bodyPr>
          <a:lstStyle/>
          <a:p>
            <a:endParaRPr lang="en-GB" dirty="0"/>
          </a:p>
        </p:txBody>
      </p:sp>
      <p:pic>
        <p:nvPicPr>
          <p:cNvPr id="12" name="Picture 11">
            <a:extLst>
              <a:ext uri="{FF2B5EF4-FFF2-40B4-BE49-F238E27FC236}">
                <a16:creationId xmlns:a16="http://schemas.microsoft.com/office/drawing/2014/main" id="{D25A3E64-1D3D-545B-8C19-2E81BFF2D8C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270189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7886700" cy="936104"/>
          </a:xfrm>
        </p:spPr>
        <p:txBody>
          <a:bodyPr/>
          <a:lstStyle/>
          <a:p>
            <a:r>
              <a:rPr lang="en-GB" b="1" i="1" dirty="0"/>
              <a:t>Keeping to time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12</a:t>
            </a:fld>
            <a:endParaRPr lang="en-GB"/>
          </a:p>
        </p:txBody>
      </p:sp>
      <p:sp>
        <p:nvSpPr>
          <p:cNvPr id="6" name="TextBox 5">
            <a:extLst>
              <a:ext uri="{FF2B5EF4-FFF2-40B4-BE49-F238E27FC236}">
                <a16:creationId xmlns:a16="http://schemas.microsoft.com/office/drawing/2014/main" id="{7C4CDE00-F04B-5B3D-23B5-58E2361AC1B5}"/>
              </a:ext>
            </a:extLst>
          </p:cNvPr>
          <p:cNvSpPr txBox="1"/>
          <p:nvPr/>
        </p:nvSpPr>
        <p:spPr>
          <a:xfrm>
            <a:off x="402964" y="2170598"/>
            <a:ext cx="2652945" cy="3323987"/>
          </a:xfrm>
          <a:prstGeom prst="rect">
            <a:avLst/>
          </a:prstGeom>
          <a:solidFill>
            <a:srgbClr val="FCE260"/>
          </a:solidFill>
        </p:spPr>
        <p:txBody>
          <a:bodyPr wrap="square" rtlCol="0">
            <a:spAutoFit/>
          </a:bodyPr>
          <a:lstStyle/>
          <a:p>
            <a:r>
              <a:rPr lang="en-GB" sz="1400" dirty="0"/>
              <a:t>A good way to help you plan your talk so it runs to time is to break down each section by time.</a:t>
            </a:r>
          </a:p>
          <a:p>
            <a:endParaRPr lang="en-GB" sz="1400" dirty="0"/>
          </a:p>
          <a:p>
            <a:r>
              <a:rPr lang="en-GB" sz="1400" dirty="0"/>
              <a:t>This will help you to:</a:t>
            </a:r>
          </a:p>
          <a:p>
            <a:pPr marL="342900" indent="-342900">
              <a:buFont typeface="+mj-lt"/>
              <a:buAutoNum type="arabicPeriod"/>
            </a:pPr>
            <a:r>
              <a:rPr lang="en-GB" sz="1400" dirty="0"/>
              <a:t>Plan out the order of your talk.</a:t>
            </a:r>
            <a:br>
              <a:rPr lang="en-GB" sz="1400" dirty="0"/>
            </a:br>
            <a:endParaRPr lang="en-GB" sz="1400" dirty="0"/>
          </a:p>
          <a:p>
            <a:pPr marL="342900" indent="-342900">
              <a:buFont typeface="+mj-lt"/>
              <a:buAutoNum type="arabicPeriod"/>
            </a:pPr>
            <a:r>
              <a:rPr lang="en-GB" sz="1400" dirty="0"/>
              <a:t>Plan out the content of your talk in manageable chunks.</a:t>
            </a:r>
            <a:br>
              <a:rPr lang="en-GB" sz="1400" dirty="0"/>
            </a:br>
            <a:endParaRPr lang="en-GB" sz="1400" dirty="0"/>
          </a:p>
          <a:p>
            <a:pPr marL="342900" indent="-342900">
              <a:buFont typeface="+mj-lt"/>
              <a:buAutoNum type="arabicPeriod"/>
            </a:pPr>
            <a:r>
              <a:rPr lang="en-GB" sz="1400" dirty="0"/>
              <a:t>Rehearse your talk in sections, meaning you can focus on keeping to time.</a:t>
            </a:r>
          </a:p>
          <a:p>
            <a:pPr marL="342900" indent="-342900">
              <a:buFont typeface="+mj-lt"/>
              <a:buAutoNum type="arabicPeriod"/>
            </a:pPr>
            <a:endParaRPr lang="en-GB" sz="1400" dirty="0"/>
          </a:p>
        </p:txBody>
      </p:sp>
      <p:grpSp>
        <p:nvGrpSpPr>
          <p:cNvPr id="21" name="Group 20">
            <a:extLst>
              <a:ext uri="{FF2B5EF4-FFF2-40B4-BE49-F238E27FC236}">
                <a16:creationId xmlns:a16="http://schemas.microsoft.com/office/drawing/2014/main" id="{87ECB276-E403-6DD1-5B9B-A91EE17445A1}"/>
              </a:ext>
            </a:extLst>
          </p:cNvPr>
          <p:cNvGrpSpPr/>
          <p:nvPr/>
        </p:nvGrpSpPr>
        <p:grpSpPr>
          <a:xfrm>
            <a:off x="3628468" y="1367508"/>
            <a:ext cx="5004706" cy="4552720"/>
            <a:chOff x="2987824" y="1196752"/>
            <a:chExt cx="5686903" cy="5270153"/>
          </a:xfrm>
        </p:grpSpPr>
        <p:pic>
          <p:nvPicPr>
            <p:cNvPr id="7" name="Picture 6">
              <a:extLst>
                <a:ext uri="{FF2B5EF4-FFF2-40B4-BE49-F238E27FC236}">
                  <a16:creationId xmlns:a16="http://schemas.microsoft.com/office/drawing/2014/main" id="{7E424DC2-408C-68C4-94D3-8F46976E8EDA}"/>
                </a:ext>
              </a:extLst>
            </p:cNvPr>
            <p:cNvPicPr>
              <a:picLocks noChangeAspect="1"/>
            </p:cNvPicPr>
            <p:nvPr/>
          </p:nvPicPr>
          <p:blipFill>
            <a:blip r:embed="rId3"/>
            <a:stretch>
              <a:fillRect/>
            </a:stretch>
          </p:blipFill>
          <p:spPr>
            <a:xfrm>
              <a:off x="2987824" y="1196752"/>
              <a:ext cx="5686903" cy="5270153"/>
            </a:xfrm>
            <a:prstGeom prst="rect">
              <a:avLst/>
            </a:prstGeom>
          </p:spPr>
        </p:pic>
        <p:graphicFrame>
          <p:nvGraphicFramePr>
            <p:cNvPr id="11" name="Chart 10">
              <a:extLst>
                <a:ext uri="{FF2B5EF4-FFF2-40B4-BE49-F238E27FC236}">
                  <a16:creationId xmlns:a16="http://schemas.microsoft.com/office/drawing/2014/main" id="{F66C2B0E-4BAA-8631-7086-E48C8633EE48}"/>
                </a:ext>
              </a:extLst>
            </p:cNvPr>
            <p:cNvGraphicFramePr/>
            <p:nvPr>
              <p:extLst>
                <p:ext uri="{D42A27DB-BD31-4B8C-83A1-F6EECF244321}">
                  <p14:modId xmlns:p14="http://schemas.microsoft.com/office/powerpoint/2010/main" val="837194507"/>
                </p:ext>
              </p:extLst>
            </p:nvPr>
          </p:nvGraphicFramePr>
          <p:xfrm>
            <a:off x="3059832" y="2348880"/>
            <a:ext cx="5544616" cy="3631952"/>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a:extLst>
                <a:ext uri="{FF2B5EF4-FFF2-40B4-BE49-F238E27FC236}">
                  <a16:creationId xmlns:a16="http://schemas.microsoft.com/office/drawing/2014/main" id="{ECC40231-6F0B-D0DD-9A42-C8F48E6A3773}"/>
                </a:ext>
              </a:extLst>
            </p:cNvPr>
            <p:cNvSpPr txBox="1"/>
            <p:nvPr/>
          </p:nvSpPr>
          <p:spPr>
            <a:xfrm>
              <a:off x="5914442" y="2852936"/>
              <a:ext cx="889805" cy="267207"/>
            </a:xfrm>
            <a:prstGeom prst="rect">
              <a:avLst/>
            </a:prstGeom>
            <a:solidFill>
              <a:schemeClr val="bg1"/>
            </a:solidFill>
          </p:spPr>
          <p:txBody>
            <a:bodyPr wrap="square" rtlCol="0">
              <a:spAutoFit/>
            </a:bodyPr>
            <a:lstStyle/>
            <a:p>
              <a:pPr algn="ctr"/>
              <a:r>
                <a:rPr lang="en-GB" sz="900" dirty="0"/>
                <a:t>Introduction</a:t>
              </a:r>
            </a:p>
          </p:txBody>
        </p:sp>
        <p:sp>
          <p:nvSpPr>
            <p:cNvPr id="15" name="TextBox 14">
              <a:extLst>
                <a:ext uri="{FF2B5EF4-FFF2-40B4-BE49-F238E27FC236}">
                  <a16:creationId xmlns:a16="http://schemas.microsoft.com/office/drawing/2014/main" id="{39A62B7C-54A2-609C-F486-7FAD32B02044}"/>
                </a:ext>
              </a:extLst>
            </p:cNvPr>
            <p:cNvSpPr txBox="1"/>
            <p:nvPr/>
          </p:nvSpPr>
          <p:spPr>
            <a:xfrm>
              <a:off x="6431012" y="3831827"/>
              <a:ext cx="889805" cy="587857"/>
            </a:xfrm>
            <a:prstGeom prst="rect">
              <a:avLst/>
            </a:prstGeom>
            <a:solidFill>
              <a:schemeClr val="bg1"/>
            </a:solidFill>
          </p:spPr>
          <p:txBody>
            <a:bodyPr wrap="square" rtlCol="0">
              <a:spAutoFit/>
            </a:bodyPr>
            <a:lstStyle/>
            <a:p>
              <a:pPr algn="ctr"/>
              <a:r>
                <a:rPr lang="en-GB" sz="900" dirty="0"/>
                <a:t>History and types of gymnastics</a:t>
              </a:r>
            </a:p>
          </p:txBody>
        </p:sp>
        <p:sp>
          <p:nvSpPr>
            <p:cNvPr id="16" name="TextBox 15">
              <a:extLst>
                <a:ext uri="{FF2B5EF4-FFF2-40B4-BE49-F238E27FC236}">
                  <a16:creationId xmlns:a16="http://schemas.microsoft.com/office/drawing/2014/main" id="{3E8E4BD9-7653-C8B9-6374-9DF9CBB6F817}"/>
                </a:ext>
              </a:extLst>
            </p:cNvPr>
            <p:cNvSpPr txBox="1"/>
            <p:nvPr/>
          </p:nvSpPr>
          <p:spPr>
            <a:xfrm>
              <a:off x="5386372" y="4725144"/>
              <a:ext cx="889805" cy="748182"/>
            </a:xfrm>
            <a:prstGeom prst="rect">
              <a:avLst/>
            </a:prstGeom>
            <a:solidFill>
              <a:schemeClr val="bg1"/>
            </a:solidFill>
          </p:spPr>
          <p:txBody>
            <a:bodyPr wrap="square" rtlCol="0">
              <a:spAutoFit/>
            </a:bodyPr>
            <a:lstStyle/>
            <a:p>
              <a:pPr algn="ctr"/>
              <a:r>
                <a:rPr lang="en-GB" sz="900" dirty="0"/>
                <a:t>My own experiences of gymnastics</a:t>
              </a:r>
            </a:p>
          </p:txBody>
        </p:sp>
        <p:sp>
          <p:nvSpPr>
            <p:cNvPr id="17" name="TextBox 16">
              <a:extLst>
                <a:ext uri="{FF2B5EF4-FFF2-40B4-BE49-F238E27FC236}">
                  <a16:creationId xmlns:a16="http://schemas.microsoft.com/office/drawing/2014/main" id="{BBE8BAE4-22FE-7F83-B90D-EC00312D3323}"/>
                </a:ext>
              </a:extLst>
            </p:cNvPr>
            <p:cNvSpPr txBox="1"/>
            <p:nvPr/>
          </p:nvSpPr>
          <p:spPr>
            <a:xfrm>
              <a:off x="4476127" y="3831827"/>
              <a:ext cx="889805" cy="427533"/>
            </a:xfrm>
            <a:prstGeom prst="rect">
              <a:avLst/>
            </a:prstGeom>
            <a:solidFill>
              <a:schemeClr val="bg1"/>
            </a:solidFill>
          </p:spPr>
          <p:txBody>
            <a:bodyPr wrap="square" rtlCol="0">
              <a:spAutoFit/>
            </a:bodyPr>
            <a:lstStyle/>
            <a:p>
              <a:pPr algn="ctr"/>
              <a:r>
                <a:rPr lang="en-GB" sz="900" dirty="0"/>
                <a:t>Benefits and dangers</a:t>
              </a:r>
            </a:p>
          </p:txBody>
        </p:sp>
        <p:sp>
          <p:nvSpPr>
            <p:cNvPr id="18" name="TextBox 17">
              <a:extLst>
                <a:ext uri="{FF2B5EF4-FFF2-40B4-BE49-F238E27FC236}">
                  <a16:creationId xmlns:a16="http://schemas.microsoft.com/office/drawing/2014/main" id="{60743BC7-2D86-45D7-E659-AD052D54DA94}"/>
                </a:ext>
              </a:extLst>
            </p:cNvPr>
            <p:cNvSpPr txBox="1"/>
            <p:nvPr/>
          </p:nvSpPr>
          <p:spPr>
            <a:xfrm>
              <a:off x="4860032" y="2852936"/>
              <a:ext cx="889805" cy="267207"/>
            </a:xfrm>
            <a:prstGeom prst="rect">
              <a:avLst/>
            </a:prstGeom>
            <a:solidFill>
              <a:schemeClr val="bg1"/>
            </a:solidFill>
          </p:spPr>
          <p:txBody>
            <a:bodyPr wrap="square" rtlCol="0">
              <a:spAutoFit/>
            </a:bodyPr>
            <a:lstStyle/>
            <a:p>
              <a:pPr algn="ctr"/>
              <a:r>
                <a:rPr lang="en-GB" sz="900" dirty="0"/>
                <a:t>Conclusion</a:t>
              </a:r>
            </a:p>
          </p:txBody>
        </p:sp>
        <p:sp>
          <p:nvSpPr>
            <p:cNvPr id="8" name="TextBox 7">
              <a:extLst>
                <a:ext uri="{FF2B5EF4-FFF2-40B4-BE49-F238E27FC236}">
                  <a16:creationId xmlns:a16="http://schemas.microsoft.com/office/drawing/2014/main" id="{02E5CEDF-86C3-B0CC-18FD-5816E185137D}"/>
                </a:ext>
              </a:extLst>
            </p:cNvPr>
            <p:cNvSpPr txBox="1"/>
            <p:nvPr/>
          </p:nvSpPr>
          <p:spPr>
            <a:xfrm>
              <a:off x="6678322" y="1953671"/>
              <a:ext cx="1002559" cy="320649"/>
            </a:xfrm>
            <a:prstGeom prst="rect">
              <a:avLst/>
            </a:prstGeom>
            <a:noFill/>
          </p:spPr>
          <p:txBody>
            <a:bodyPr wrap="none" rtlCol="0">
              <a:spAutoFit/>
            </a:bodyPr>
            <a:lstStyle/>
            <a:p>
              <a:r>
                <a:rPr lang="en-GB" sz="1200" dirty="0"/>
                <a:t>30 seconds</a:t>
              </a:r>
            </a:p>
          </p:txBody>
        </p:sp>
        <p:sp>
          <p:nvSpPr>
            <p:cNvPr id="9" name="TextBox 8">
              <a:extLst>
                <a:ext uri="{FF2B5EF4-FFF2-40B4-BE49-F238E27FC236}">
                  <a16:creationId xmlns:a16="http://schemas.microsoft.com/office/drawing/2014/main" id="{9DF78EDF-DBB4-1B80-FB82-0E46935A65DF}"/>
                </a:ext>
              </a:extLst>
            </p:cNvPr>
            <p:cNvSpPr txBox="1"/>
            <p:nvPr/>
          </p:nvSpPr>
          <p:spPr>
            <a:xfrm>
              <a:off x="7771947" y="3495567"/>
              <a:ext cx="845472" cy="320649"/>
            </a:xfrm>
            <a:prstGeom prst="rect">
              <a:avLst/>
            </a:prstGeom>
            <a:noFill/>
          </p:spPr>
          <p:txBody>
            <a:bodyPr wrap="none" rtlCol="0">
              <a:spAutoFit/>
            </a:bodyPr>
            <a:lstStyle/>
            <a:p>
              <a:r>
                <a:rPr lang="en-GB" sz="1200" dirty="0"/>
                <a:t>1 minute</a:t>
              </a:r>
            </a:p>
          </p:txBody>
        </p:sp>
        <p:sp>
          <p:nvSpPr>
            <p:cNvPr id="10" name="TextBox 9">
              <a:extLst>
                <a:ext uri="{FF2B5EF4-FFF2-40B4-BE49-F238E27FC236}">
                  <a16:creationId xmlns:a16="http://schemas.microsoft.com/office/drawing/2014/main" id="{AE58816E-32D0-B312-1859-7C6E4EBDBD3A}"/>
                </a:ext>
              </a:extLst>
            </p:cNvPr>
            <p:cNvSpPr txBox="1"/>
            <p:nvPr/>
          </p:nvSpPr>
          <p:spPr>
            <a:xfrm>
              <a:off x="5359587" y="6117016"/>
              <a:ext cx="845472" cy="320649"/>
            </a:xfrm>
            <a:prstGeom prst="rect">
              <a:avLst/>
            </a:prstGeom>
            <a:noFill/>
          </p:spPr>
          <p:txBody>
            <a:bodyPr wrap="none" rtlCol="0">
              <a:spAutoFit/>
            </a:bodyPr>
            <a:lstStyle/>
            <a:p>
              <a:r>
                <a:rPr lang="en-GB" sz="1200" dirty="0"/>
                <a:t>1 minute</a:t>
              </a:r>
            </a:p>
          </p:txBody>
        </p:sp>
        <p:sp>
          <p:nvSpPr>
            <p:cNvPr id="12" name="TextBox 11">
              <a:extLst>
                <a:ext uri="{FF2B5EF4-FFF2-40B4-BE49-F238E27FC236}">
                  <a16:creationId xmlns:a16="http://schemas.microsoft.com/office/drawing/2014/main" id="{CEA5345E-C17C-557B-7169-1766468A3CD5}"/>
                </a:ext>
              </a:extLst>
            </p:cNvPr>
            <p:cNvSpPr txBox="1"/>
            <p:nvPr/>
          </p:nvSpPr>
          <p:spPr>
            <a:xfrm>
              <a:off x="3075471" y="2983741"/>
              <a:ext cx="845472" cy="320649"/>
            </a:xfrm>
            <a:prstGeom prst="rect">
              <a:avLst/>
            </a:prstGeom>
            <a:noFill/>
          </p:spPr>
          <p:txBody>
            <a:bodyPr wrap="none" rtlCol="0">
              <a:spAutoFit/>
            </a:bodyPr>
            <a:lstStyle/>
            <a:p>
              <a:r>
                <a:rPr lang="en-GB" sz="1200" dirty="0"/>
                <a:t>1 minute</a:t>
              </a:r>
            </a:p>
          </p:txBody>
        </p:sp>
        <p:sp>
          <p:nvSpPr>
            <p:cNvPr id="13" name="TextBox 12">
              <a:extLst>
                <a:ext uri="{FF2B5EF4-FFF2-40B4-BE49-F238E27FC236}">
                  <a16:creationId xmlns:a16="http://schemas.microsoft.com/office/drawing/2014/main" id="{2D200A20-C0E3-E4B2-5D78-DAB55F3324D6}"/>
                </a:ext>
              </a:extLst>
            </p:cNvPr>
            <p:cNvSpPr txBox="1"/>
            <p:nvPr/>
          </p:nvSpPr>
          <p:spPr>
            <a:xfrm>
              <a:off x="4357028" y="1924740"/>
              <a:ext cx="1002559" cy="320649"/>
            </a:xfrm>
            <a:prstGeom prst="rect">
              <a:avLst/>
            </a:prstGeom>
            <a:noFill/>
          </p:spPr>
          <p:txBody>
            <a:bodyPr wrap="none" rtlCol="0">
              <a:spAutoFit/>
            </a:bodyPr>
            <a:lstStyle/>
            <a:p>
              <a:r>
                <a:rPr lang="en-GB" sz="1200" dirty="0"/>
                <a:t>30 seconds</a:t>
              </a:r>
            </a:p>
          </p:txBody>
        </p:sp>
      </p:grpSp>
      <p:sp>
        <p:nvSpPr>
          <p:cNvPr id="22" name="TextBox 21">
            <a:extLst>
              <a:ext uri="{FF2B5EF4-FFF2-40B4-BE49-F238E27FC236}">
                <a16:creationId xmlns:a16="http://schemas.microsoft.com/office/drawing/2014/main" id="{9081ADDB-331F-0014-EDBF-D902435EB73C}"/>
              </a:ext>
            </a:extLst>
          </p:cNvPr>
          <p:cNvSpPr txBox="1"/>
          <p:nvPr/>
        </p:nvSpPr>
        <p:spPr>
          <a:xfrm>
            <a:off x="402964" y="5617970"/>
            <a:ext cx="4430459" cy="523220"/>
          </a:xfrm>
          <a:prstGeom prst="rect">
            <a:avLst/>
          </a:prstGeom>
          <a:noFill/>
        </p:spPr>
        <p:txBody>
          <a:bodyPr wrap="square" rtlCol="0">
            <a:spAutoFit/>
          </a:bodyPr>
          <a:lstStyle/>
          <a:p>
            <a:pPr algn="ctr"/>
            <a:r>
              <a:rPr lang="en-GB" sz="1400" dirty="0"/>
              <a:t>Here are some examples of how you might organise the timings of your talk.</a:t>
            </a:r>
          </a:p>
        </p:txBody>
      </p:sp>
      <p:pic>
        <p:nvPicPr>
          <p:cNvPr id="19" name="Picture 18">
            <a:extLst>
              <a:ext uri="{FF2B5EF4-FFF2-40B4-BE49-F238E27FC236}">
                <a16:creationId xmlns:a16="http://schemas.microsoft.com/office/drawing/2014/main" id="{CDC35885-4A25-2D41-DB9A-B232CEF60ABC}"/>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294534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7886700" cy="936104"/>
          </a:xfrm>
        </p:spPr>
        <p:txBody>
          <a:bodyPr/>
          <a:lstStyle/>
          <a:p>
            <a:r>
              <a:rPr lang="en-GB" b="1" i="1" dirty="0"/>
              <a:t>Keeping to time</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13</a:t>
            </a:fld>
            <a:endParaRPr lang="en-GB"/>
          </a:p>
        </p:txBody>
      </p:sp>
      <p:sp>
        <p:nvSpPr>
          <p:cNvPr id="6" name="TextBox 5">
            <a:extLst>
              <a:ext uri="{FF2B5EF4-FFF2-40B4-BE49-F238E27FC236}">
                <a16:creationId xmlns:a16="http://schemas.microsoft.com/office/drawing/2014/main" id="{7C4CDE00-F04B-5B3D-23B5-58E2361AC1B5}"/>
              </a:ext>
            </a:extLst>
          </p:cNvPr>
          <p:cNvSpPr txBox="1"/>
          <p:nvPr/>
        </p:nvSpPr>
        <p:spPr>
          <a:xfrm>
            <a:off x="402964" y="2170598"/>
            <a:ext cx="2652945" cy="3323987"/>
          </a:xfrm>
          <a:prstGeom prst="rect">
            <a:avLst/>
          </a:prstGeom>
          <a:solidFill>
            <a:srgbClr val="FCE260"/>
          </a:solidFill>
        </p:spPr>
        <p:txBody>
          <a:bodyPr wrap="square" rtlCol="0">
            <a:spAutoFit/>
          </a:bodyPr>
          <a:lstStyle/>
          <a:p>
            <a:r>
              <a:rPr lang="en-GB" sz="1400" dirty="0"/>
              <a:t>A good way to help you plan your talk so it runs to time is to break down each section by time.</a:t>
            </a:r>
          </a:p>
          <a:p>
            <a:endParaRPr lang="en-GB" sz="1400" dirty="0"/>
          </a:p>
          <a:p>
            <a:r>
              <a:rPr lang="en-GB" sz="1400" dirty="0"/>
              <a:t>This will help you to:</a:t>
            </a:r>
          </a:p>
          <a:p>
            <a:pPr marL="342900" indent="-342900">
              <a:buFont typeface="+mj-lt"/>
              <a:buAutoNum type="arabicPeriod"/>
            </a:pPr>
            <a:r>
              <a:rPr lang="en-GB" sz="1400" dirty="0"/>
              <a:t>Plan out the order of your talk.</a:t>
            </a:r>
            <a:br>
              <a:rPr lang="en-GB" sz="1400" dirty="0"/>
            </a:br>
            <a:endParaRPr lang="en-GB" sz="1400" dirty="0"/>
          </a:p>
          <a:p>
            <a:pPr marL="342900" indent="-342900">
              <a:buFont typeface="+mj-lt"/>
              <a:buAutoNum type="arabicPeriod"/>
            </a:pPr>
            <a:r>
              <a:rPr lang="en-GB" sz="1400" dirty="0"/>
              <a:t>Plan out the content of your talk in manageable chunks.</a:t>
            </a:r>
            <a:br>
              <a:rPr lang="en-GB" sz="1400" dirty="0"/>
            </a:br>
            <a:endParaRPr lang="en-GB" sz="1400" dirty="0"/>
          </a:p>
          <a:p>
            <a:pPr marL="342900" indent="-342900">
              <a:buFont typeface="+mj-lt"/>
              <a:buAutoNum type="arabicPeriod"/>
            </a:pPr>
            <a:r>
              <a:rPr lang="en-GB" sz="1400" dirty="0"/>
              <a:t>Rehearse your talk in sections, meaning you can focus on keeping to time.</a:t>
            </a:r>
          </a:p>
          <a:p>
            <a:pPr marL="342900" indent="-342900">
              <a:buFont typeface="+mj-lt"/>
              <a:buAutoNum type="arabicPeriod"/>
            </a:pPr>
            <a:endParaRPr lang="en-GB" sz="1400" dirty="0"/>
          </a:p>
        </p:txBody>
      </p:sp>
      <p:grpSp>
        <p:nvGrpSpPr>
          <p:cNvPr id="21" name="Group 20">
            <a:extLst>
              <a:ext uri="{FF2B5EF4-FFF2-40B4-BE49-F238E27FC236}">
                <a16:creationId xmlns:a16="http://schemas.microsoft.com/office/drawing/2014/main" id="{87ECB276-E403-6DD1-5B9B-A91EE17445A1}"/>
              </a:ext>
            </a:extLst>
          </p:cNvPr>
          <p:cNvGrpSpPr/>
          <p:nvPr/>
        </p:nvGrpSpPr>
        <p:grpSpPr>
          <a:xfrm>
            <a:off x="3555704" y="1367508"/>
            <a:ext cx="5012889" cy="4552720"/>
            <a:chOff x="2937783" y="1196752"/>
            <a:chExt cx="5696201" cy="5270153"/>
          </a:xfrm>
        </p:grpSpPr>
        <p:pic>
          <p:nvPicPr>
            <p:cNvPr id="7" name="Picture 6">
              <a:extLst>
                <a:ext uri="{FF2B5EF4-FFF2-40B4-BE49-F238E27FC236}">
                  <a16:creationId xmlns:a16="http://schemas.microsoft.com/office/drawing/2014/main" id="{7E424DC2-408C-68C4-94D3-8F46976E8EDA}"/>
                </a:ext>
              </a:extLst>
            </p:cNvPr>
            <p:cNvPicPr>
              <a:picLocks noChangeAspect="1"/>
            </p:cNvPicPr>
            <p:nvPr/>
          </p:nvPicPr>
          <p:blipFill>
            <a:blip r:embed="rId3"/>
            <a:stretch>
              <a:fillRect/>
            </a:stretch>
          </p:blipFill>
          <p:spPr>
            <a:xfrm>
              <a:off x="3015643" y="1196752"/>
              <a:ext cx="5618341" cy="5270153"/>
            </a:xfrm>
            <a:prstGeom prst="rect">
              <a:avLst/>
            </a:prstGeom>
          </p:spPr>
        </p:pic>
        <p:graphicFrame>
          <p:nvGraphicFramePr>
            <p:cNvPr id="11" name="Chart 10">
              <a:extLst>
                <a:ext uri="{FF2B5EF4-FFF2-40B4-BE49-F238E27FC236}">
                  <a16:creationId xmlns:a16="http://schemas.microsoft.com/office/drawing/2014/main" id="{F66C2B0E-4BAA-8631-7086-E48C8633EE48}"/>
                </a:ext>
              </a:extLst>
            </p:cNvPr>
            <p:cNvGraphicFramePr/>
            <p:nvPr>
              <p:extLst>
                <p:ext uri="{D42A27DB-BD31-4B8C-83A1-F6EECF244321}">
                  <p14:modId xmlns:p14="http://schemas.microsoft.com/office/powerpoint/2010/main" val="1752533754"/>
                </p:ext>
              </p:extLst>
            </p:nvPr>
          </p:nvGraphicFramePr>
          <p:xfrm>
            <a:off x="3015645" y="2348880"/>
            <a:ext cx="5544616" cy="3631953"/>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a:extLst>
                <a:ext uri="{FF2B5EF4-FFF2-40B4-BE49-F238E27FC236}">
                  <a16:creationId xmlns:a16="http://schemas.microsoft.com/office/drawing/2014/main" id="{ECC40231-6F0B-D0DD-9A42-C8F48E6A3773}"/>
                </a:ext>
              </a:extLst>
            </p:cNvPr>
            <p:cNvSpPr txBox="1"/>
            <p:nvPr/>
          </p:nvSpPr>
          <p:spPr>
            <a:xfrm>
              <a:off x="5842434" y="2656957"/>
              <a:ext cx="889805" cy="267207"/>
            </a:xfrm>
            <a:prstGeom prst="rect">
              <a:avLst/>
            </a:prstGeom>
            <a:solidFill>
              <a:schemeClr val="bg1"/>
            </a:solidFill>
          </p:spPr>
          <p:txBody>
            <a:bodyPr wrap="square" rtlCol="0">
              <a:spAutoFit/>
            </a:bodyPr>
            <a:lstStyle/>
            <a:p>
              <a:pPr algn="ctr"/>
              <a:r>
                <a:rPr lang="en-GB" sz="900" dirty="0"/>
                <a:t>Introduction</a:t>
              </a:r>
            </a:p>
          </p:txBody>
        </p:sp>
        <p:sp>
          <p:nvSpPr>
            <p:cNvPr id="18" name="TextBox 17">
              <a:extLst>
                <a:ext uri="{FF2B5EF4-FFF2-40B4-BE49-F238E27FC236}">
                  <a16:creationId xmlns:a16="http://schemas.microsoft.com/office/drawing/2014/main" id="{60743BC7-2D86-45D7-E659-AD052D54DA94}"/>
                </a:ext>
              </a:extLst>
            </p:cNvPr>
            <p:cNvSpPr txBox="1"/>
            <p:nvPr/>
          </p:nvSpPr>
          <p:spPr>
            <a:xfrm>
              <a:off x="4906506" y="2656957"/>
              <a:ext cx="889805" cy="267207"/>
            </a:xfrm>
            <a:prstGeom prst="rect">
              <a:avLst/>
            </a:prstGeom>
            <a:solidFill>
              <a:schemeClr val="bg1"/>
            </a:solidFill>
          </p:spPr>
          <p:txBody>
            <a:bodyPr wrap="square" rtlCol="0">
              <a:spAutoFit/>
            </a:bodyPr>
            <a:lstStyle/>
            <a:p>
              <a:pPr algn="ctr"/>
              <a:r>
                <a:rPr lang="en-GB" sz="900" dirty="0"/>
                <a:t>Conclusion</a:t>
              </a:r>
            </a:p>
          </p:txBody>
        </p:sp>
        <p:sp>
          <p:nvSpPr>
            <p:cNvPr id="8" name="TextBox 7">
              <a:extLst>
                <a:ext uri="{FF2B5EF4-FFF2-40B4-BE49-F238E27FC236}">
                  <a16:creationId xmlns:a16="http://schemas.microsoft.com/office/drawing/2014/main" id="{02E5CEDF-86C3-B0CC-18FD-5816E185137D}"/>
                </a:ext>
              </a:extLst>
            </p:cNvPr>
            <p:cNvSpPr txBox="1"/>
            <p:nvPr/>
          </p:nvSpPr>
          <p:spPr>
            <a:xfrm>
              <a:off x="6253304" y="1874519"/>
              <a:ext cx="1002559" cy="320649"/>
            </a:xfrm>
            <a:prstGeom prst="rect">
              <a:avLst/>
            </a:prstGeom>
            <a:noFill/>
          </p:spPr>
          <p:txBody>
            <a:bodyPr wrap="none" rtlCol="0">
              <a:spAutoFit/>
            </a:bodyPr>
            <a:lstStyle/>
            <a:p>
              <a:r>
                <a:rPr lang="en-GB" sz="1200" dirty="0"/>
                <a:t>15 seconds</a:t>
              </a:r>
            </a:p>
          </p:txBody>
        </p:sp>
        <p:sp>
          <p:nvSpPr>
            <p:cNvPr id="9" name="TextBox 8">
              <a:extLst>
                <a:ext uri="{FF2B5EF4-FFF2-40B4-BE49-F238E27FC236}">
                  <a16:creationId xmlns:a16="http://schemas.microsoft.com/office/drawing/2014/main" id="{9DF78EDF-DBB4-1B80-FB82-0E46935A65DF}"/>
                </a:ext>
              </a:extLst>
            </p:cNvPr>
            <p:cNvSpPr txBox="1"/>
            <p:nvPr/>
          </p:nvSpPr>
          <p:spPr>
            <a:xfrm>
              <a:off x="7402638" y="2604730"/>
              <a:ext cx="1002559" cy="320649"/>
            </a:xfrm>
            <a:prstGeom prst="rect">
              <a:avLst/>
            </a:prstGeom>
            <a:noFill/>
          </p:spPr>
          <p:txBody>
            <a:bodyPr wrap="none" rtlCol="0">
              <a:spAutoFit/>
            </a:bodyPr>
            <a:lstStyle/>
            <a:p>
              <a:r>
                <a:rPr lang="en-GB" sz="1200" dirty="0"/>
                <a:t>30 seconds</a:t>
              </a:r>
            </a:p>
          </p:txBody>
        </p:sp>
        <p:sp>
          <p:nvSpPr>
            <p:cNvPr id="10" name="TextBox 9">
              <a:extLst>
                <a:ext uri="{FF2B5EF4-FFF2-40B4-BE49-F238E27FC236}">
                  <a16:creationId xmlns:a16="http://schemas.microsoft.com/office/drawing/2014/main" id="{AE58816E-32D0-B312-1859-7C6E4EBDBD3A}"/>
                </a:ext>
              </a:extLst>
            </p:cNvPr>
            <p:cNvSpPr txBox="1"/>
            <p:nvPr/>
          </p:nvSpPr>
          <p:spPr>
            <a:xfrm>
              <a:off x="4514115" y="6096530"/>
              <a:ext cx="845472" cy="320649"/>
            </a:xfrm>
            <a:prstGeom prst="rect">
              <a:avLst/>
            </a:prstGeom>
            <a:noFill/>
          </p:spPr>
          <p:txBody>
            <a:bodyPr wrap="none" rtlCol="0">
              <a:spAutoFit/>
            </a:bodyPr>
            <a:lstStyle/>
            <a:p>
              <a:r>
                <a:rPr lang="en-GB" sz="1200" dirty="0"/>
                <a:t>1 minute</a:t>
              </a:r>
            </a:p>
          </p:txBody>
        </p:sp>
        <p:sp>
          <p:nvSpPr>
            <p:cNvPr id="12" name="TextBox 11">
              <a:extLst>
                <a:ext uri="{FF2B5EF4-FFF2-40B4-BE49-F238E27FC236}">
                  <a16:creationId xmlns:a16="http://schemas.microsoft.com/office/drawing/2014/main" id="{CEA5345E-C17C-557B-7169-1766468A3CD5}"/>
                </a:ext>
              </a:extLst>
            </p:cNvPr>
            <p:cNvSpPr txBox="1"/>
            <p:nvPr/>
          </p:nvSpPr>
          <p:spPr>
            <a:xfrm>
              <a:off x="2937783" y="3688125"/>
              <a:ext cx="845472" cy="320649"/>
            </a:xfrm>
            <a:prstGeom prst="rect">
              <a:avLst/>
            </a:prstGeom>
            <a:noFill/>
          </p:spPr>
          <p:txBody>
            <a:bodyPr wrap="none" rtlCol="0">
              <a:spAutoFit/>
            </a:bodyPr>
            <a:lstStyle/>
            <a:p>
              <a:r>
                <a:rPr lang="en-GB" sz="1200" dirty="0"/>
                <a:t>1 minute</a:t>
              </a:r>
            </a:p>
          </p:txBody>
        </p:sp>
        <p:sp>
          <p:nvSpPr>
            <p:cNvPr id="13" name="TextBox 12">
              <a:extLst>
                <a:ext uri="{FF2B5EF4-FFF2-40B4-BE49-F238E27FC236}">
                  <a16:creationId xmlns:a16="http://schemas.microsoft.com/office/drawing/2014/main" id="{2D200A20-C0E3-E4B2-5D78-DAB55F3324D6}"/>
                </a:ext>
              </a:extLst>
            </p:cNvPr>
            <p:cNvSpPr txBox="1"/>
            <p:nvPr/>
          </p:nvSpPr>
          <p:spPr>
            <a:xfrm>
              <a:off x="4357027" y="1924740"/>
              <a:ext cx="1002559" cy="320649"/>
            </a:xfrm>
            <a:prstGeom prst="rect">
              <a:avLst/>
            </a:prstGeom>
            <a:noFill/>
          </p:spPr>
          <p:txBody>
            <a:bodyPr wrap="none" rtlCol="0">
              <a:spAutoFit/>
            </a:bodyPr>
            <a:lstStyle/>
            <a:p>
              <a:r>
                <a:rPr lang="en-GB" sz="1200" dirty="0"/>
                <a:t>15 seconds</a:t>
              </a:r>
            </a:p>
          </p:txBody>
        </p:sp>
      </p:grpSp>
      <p:sp>
        <p:nvSpPr>
          <p:cNvPr id="22" name="TextBox 21">
            <a:extLst>
              <a:ext uri="{FF2B5EF4-FFF2-40B4-BE49-F238E27FC236}">
                <a16:creationId xmlns:a16="http://schemas.microsoft.com/office/drawing/2014/main" id="{9081ADDB-331F-0014-EDBF-D902435EB73C}"/>
              </a:ext>
            </a:extLst>
          </p:cNvPr>
          <p:cNvSpPr txBox="1"/>
          <p:nvPr/>
        </p:nvSpPr>
        <p:spPr>
          <a:xfrm>
            <a:off x="402964" y="5617970"/>
            <a:ext cx="4430459" cy="523220"/>
          </a:xfrm>
          <a:prstGeom prst="rect">
            <a:avLst/>
          </a:prstGeom>
          <a:noFill/>
        </p:spPr>
        <p:txBody>
          <a:bodyPr wrap="square" rtlCol="0">
            <a:spAutoFit/>
          </a:bodyPr>
          <a:lstStyle/>
          <a:p>
            <a:pPr algn="ctr"/>
            <a:r>
              <a:rPr lang="en-GB" sz="1400" dirty="0"/>
              <a:t>Here are some examples of how you might organise the timings of your talk.</a:t>
            </a:r>
          </a:p>
        </p:txBody>
      </p:sp>
      <p:sp>
        <p:nvSpPr>
          <p:cNvPr id="15" name="TextBox 14">
            <a:extLst>
              <a:ext uri="{FF2B5EF4-FFF2-40B4-BE49-F238E27FC236}">
                <a16:creationId xmlns:a16="http://schemas.microsoft.com/office/drawing/2014/main" id="{8CA7DABD-D439-3AE4-0A47-D5137B4D8F32}"/>
              </a:ext>
            </a:extLst>
          </p:cNvPr>
          <p:cNvSpPr txBox="1"/>
          <p:nvPr/>
        </p:nvSpPr>
        <p:spPr>
          <a:xfrm>
            <a:off x="7858743" y="3918010"/>
            <a:ext cx="882293" cy="276999"/>
          </a:xfrm>
          <a:prstGeom prst="rect">
            <a:avLst/>
          </a:prstGeom>
          <a:noFill/>
        </p:spPr>
        <p:txBody>
          <a:bodyPr wrap="none" rtlCol="0">
            <a:spAutoFit/>
          </a:bodyPr>
          <a:lstStyle/>
          <a:p>
            <a:r>
              <a:rPr lang="en-GB" sz="1200" dirty="0"/>
              <a:t>30 seconds</a:t>
            </a:r>
          </a:p>
        </p:txBody>
      </p:sp>
      <p:sp>
        <p:nvSpPr>
          <p:cNvPr id="16" name="TextBox 15">
            <a:extLst>
              <a:ext uri="{FF2B5EF4-FFF2-40B4-BE49-F238E27FC236}">
                <a16:creationId xmlns:a16="http://schemas.microsoft.com/office/drawing/2014/main" id="{2CD9B3B4-0CB4-73B0-6396-DC2EBC7CEECB}"/>
              </a:ext>
            </a:extLst>
          </p:cNvPr>
          <p:cNvSpPr txBox="1"/>
          <p:nvPr/>
        </p:nvSpPr>
        <p:spPr>
          <a:xfrm>
            <a:off x="7164288" y="5230264"/>
            <a:ext cx="882293" cy="276999"/>
          </a:xfrm>
          <a:prstGeom prst="rect">
            <a:avLst/>
          </a:prstGeom>
          <a:noFill/>
        </p:spPr>
        <p:txBody>
          <a:bodyPr wrap="none" rtlCol="0">
            <a:spAutoFit/>
          </a:bodyPr>
          <a:lstStyle/>
          <a:p>
            <a:r>
              <a:rPr lang="en-GB" sz="1200" dirty="0"/>
              <a:t>30 seconds</a:t>
            </a:r>
          </a:p>
        </p:txBody>
      </p:sp>
      <p:sp>
        <p:nvSpPr>
          <p:cNvPr id="17" name="TextBox 16">
            <a:extLst>
              <a:ext uri="{FF2B5EF4-FFF2-40B4-BE49-F238E27FC236}">
                <a16:creationId xmlns:a16="http://schemas.microsoft.com/office/drawing/2014/main" id="{0A6A114B-418C-CBDF-5C5D-7FEF4494B21C}"/>
              </a:ext>
            </a:extLst>
          </p:cNvPr>
          <p:cNvSpPr txBox="1"/>
          <p:nvPr/>
        </p:nvSpPr>
        <p:spPr>
          <a:xfrm>
            <a:off x="6568096" y="3109880"/>
            <a:ext cx="783065" cy="230832"/>
          </a:xfrm>
          <a:prstGeom prst="rect">
            <a:avLst/>
          </a:prstGeom>
          <a:solidFill>
            <a:schemeClr val="bg1"/>
          </a:solidFill>
        </p:spPr>
        <p:txBody>
          <a:bodyPr wrap="square" rtlCol="0">
            <a:spAutoFit/>
          </a:bodyPr>
          <a:lstStyle/>
          <a:p>
            <a:pPr algn="ctr"/>
            <a:r>
              <a:rPr lang="en-GB" sz="900" dirty="0"/>
              <a:t>Big bang</a:t>
            </a:r>
          </a:p>
        </p:txBody>
      </p:sp>
      <p:sp>
        <p:nvSpPr>
          <p:cNvPr id="19" name="TextBox 18">
            <a:extLst>
              <a:ext uri="{FF2B5EF4-FFF2-40B4-BE49-F238E27FC236}">
                <a16:creationId xmlns:a16="http://schemas.microsoft.com/office/drawing/2014/main" id="{205FF83D-7A19-1C27-7630-E52E27F6722A}"/>
              </a:ext>
            </a:extLst>
          </p:cNvPr>
          <p:cNvSpPr txBox="1"/>
          <p:nvPr/>
        </p:nvSpPr>
        <p:spPr>
          <a:xfrm>
            <a:off x="6649886" y="3808778"/>
            <a:ext cx="783065" cy="369332"/>
          </a:xfrm>
          <a:prstGeom prst="rect">
            <a:avLst/>
          </a:prstGeom>
          <a:solidFill>
            <a:schemeClr val="bg1"/>
          </a:solidFill>
        </p:spPr>
        <p:txBody>
          <a:bodyPr wrap="square" rtlCol="0">
            <a:spAutoFit/>
          </a:bodyPr>
          <a:lstStyle/>
          <a:p>
            <a:pPr algn="ctr"/>
            <a:r>
              <a:rPr lang="en-GB" sz="900" dirty="0"/>
              <a:t>Creation of stars</a:t>
            </a:r>
          </a:p>
        </p:txBody>
      </p:sp>
      <p:sp>
        <p:nvSpPr>
          <p:cNvPr id="20" name="TextBox 19">
            <a:extLst>
              <a:ext uri="{FF2B5EF4-FFF2-40B4-BE49-F238E27FC236}">
                <a16:creationId xmlns:a16="http://schemas.microsoft.com/office/drawing/2014/main" id="{835A553F-B8C0-5F77-41FA-5FAC2A5AE0F5}"/>
              </a:ext>
            </a:extLst>
          </p:cNvPr>
          <p:cNvSpPr txBox="1"/>
          <p:nvPr/>
        </p:nvSpPr>
        <p:spPr>
          <a:xfrm>
            <a:off x="6467187" y="4496907"/>
            <a:ext cx="783065" cy="230832"/>
          </a:xfrm>
          <a:prstGeom prst="rect">
            <a:avLst/>
          </a:prstGeom>
          <a:solidFill>
            <a:schemeClr val="bg1"/>
          </a:solidFill>
        </p:spPr>
        <p:txBody>
          <a:bodyPr wrap="square" rtlCol="0">
            <a:spAutoFit/>
          </a:bodyPr>
          <a:lstStyle/>
          <a:p>
            <a:pPr algn="ctr"/>
            <a:r>
              <a:rPr lang="en-GB" sz="900" dirty="0"/>
              <a:t>Planets form</a:t>
            </a:r>
          </a:p>
        </p:txBody>
      </p:sp>
      <p:sp>
        <p:nvSpPr>
          <p:cNvPr id="23" name="TextBox 22">
            <a:extLst>
              <a:ext uri="{FF2B5EF4-FFF2-40B4-BE49-F238E27FC236}">
                <a16:creationId xmlns:a16="http://schemas.microsoft.com/office/drawing/2014/main" id="{F3454F4F-3A3B-CB65-4784-D7CCB775A0BA}"/>
              </a:ext>
            </a:extLst>
          </p:cNvPr>
          <p:cNvSpPr txBox="1"/>
          <p:nvPr/>
        </p:nvSpPr>
        <p:spPr>
          <a:xfrm>
            <a:off x="5245843" y="4496907"/>
            <a:ext cx="783065" cy="369332"/>
          </a:xfrm>
          <a:prstGeom prst="rect">
            <a:avLst/>
          </a:prstGeom>
          <a:solidFill>
            <a:schemeClr val="bg1"/>
          </a:solidFill>
        </p:spPr>
        <p:txBody>
          <a:bodyPr wrap="square" rtlCol="0">
            <a:spAutoFit/>
          </a:bodyPr>
          <a:lstStyle/>
          <a:p>
            <a:pPr algn="ctr"/>
            <a:r>
              <a:rPr lang="en-GB" sz="900" dirty="0"/>
              <a:t>Our unique solar system</a:t>
            </a:r>
          </a:p>
        </p:txBody>
      </p:sp>
      <p:sp>
        <p:nvSpPr>
          <p:cNvPr id="24" name="TextBox 23">
            <a:extLst>
              <a:ext uri="{FF2B5EF4-FFF2-40B4-BE49-F238E27FC236}">
                <a16:creationId xmlns:a16="http://schemas.microsoft.com/office/drawing/2014/main" id="{D3A00755-26E6-6477-B33F-E132E3D22AEC}"/>
              </a:ext>
            </a:extLst>
          </p:cNvPr>
          <p:cNvSpPr txBox="1"/>
          <p:nvPr/>
        </p:nvSpPr>
        <p:spPr>
          <a:xfrm>
            <a:off x="4788577" y="3466633"/>
            <a:ext cx="971417" cy="369332"/>
          </a:xfrm>
          <a:prstGeom prst="rect">
            <a:avLst/>
          </a:prstGeom>
          <a:solidFill>
            <a:schemeClr val="bg1"/>
          </a:solidFill>
        </p:spPr>
        <p:txBody>
          <a:bodyPr wrap="square" rtlCol="0">
            <a:spAutoFit/>
          </a:bodyPr>
          <a:lstStyle/>
          <a:p>
            <a:pPr algn="ctr"/>
            <a:r>
              <a:rPr lang="en-GB" sz="900" dirty="0"/>
              <a:t>What happens when stars die?</a:t>
            </a:r>
          </a:p>
        </p:txBody>
      </p:sp>
      <p:pic>
        <p:nvPicPr>
          <p:cNvPr id="25" name="Picture 24">
            <a:extLst>
              <a:ext uri="{FF2B5EF4-FFF2-40B4-BE49-F238E27FC236}">
                <a16:creationId xmlns:a16="http://schemas.microsoft.com/office/drawing/2014/main" id="{595E0BE9-97BA-B68C-4E94-C10451DD6456}"/>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831732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GB" smtClean="0"/>
              <a:t>25/01/2024</a:t>
            </a:r>
            <a:endParaRPr lang="en-GB"/>
          </a:p>
        </p:txBody>
      </p:sp>
      <p:sp>
        <p:nvSpPr>
          <p:cNvPr id="4" name="Footer Placeholder 3"/>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4026590426"/>
              </p:ext>
            </p:extLst>
          </p:nvPr>
        </p:nvGraphicFramePr>
        <p:xfrm>
          <a:off x="423162" y="1721117"/>
          <a:ext cx="8297676" cy="4408715"/>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898503">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477761">
                <a:tc>
                  <a:txBody>
                    <a:bodyPr/>
                    <a:lstStyle/>
                    <a:p>
                      <a:pPr algn="ctr">
                        <a:lnSpc>
                          <a:spcPct val="107000"/>
                        </a:lnSpc>
                        <a:spcBef>
                          <a:spcPts val="100"/>
                        </a:spcBef>
                        <a:spcAft>
                          <a:spcPts val="0"/>
                        </a:spcAft>
                      </a:pP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uc</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u</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dirty="0">
                          <a:effectLst/>
                          <a:latin typeface="Calibri" panose="020F0502020204030204" pitchFamily="34" charset="0"/>
                          <a:ea typeface="Times New Roman" panose="02020603050405020304" pitchFamily="18" charset="0"/>
                          <a:cs typeface="Calibri" panose="020F0502020204030204" pitchFamily="34" charset="0"/>
                        </a:rPr>
                        <a:t>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spcBef>
                          <a:spcPts val="100"/>
                        </a:spcBef>
                      </a:pPr>
                      <a:r>
                        <a:rPr lang="en-US"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an introduction or conclusion, and body.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b="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US" sz="1200" b="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1 minute.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planning, with a partially clear introduction, body and conclusion.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talk runs under or over 4 minutes by 40 seconds.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planning, with a clear introduction, body and conclusion. There is originality at the start and end of the talk.</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planning, with a clear and detailed introduction, body and conclusion. There is originality and detail at the start and end of the talk.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talk adheres to a 4-minute time limit.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DA18EE86-CE3B-BF55-673D-E74A20E361E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49521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5"/>
            <a:ext cx="7886700" cy="648072"/>
          </a:xfrm>
        </p:spPr>
        <p:txBody>
          <a:bodyPr/>
          <a:lstStyle/>
          <a:p>
            <a:r>
              <a:rPr lang="en-US" b="1" i="1" dirty="0">
                <a:latin typeface="+mn-lt"/>
              </a:rPr>
              <a:t>Just a minute!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277192" y="6311902"/>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a:ln>
            <a:noFill/>
          </a:ln>
        </p:spPr>
        <p:txBody>
          <a:bodyPr/>
          <a:lstStyle/>
          <a:p>
            <a:fld id="{EFC07C4F-4DD7-4452-9CBE-7B4BC77324C7}" type="slidenum">
              <a:rPr lang="en-GB" smtClean="0">
                <a:solidFill>
                  <a:schemeClr val="tx1"/>
                </a:solidFill>
              </a:rPr>
              <a:t>3</a:t>
            </a:fld>
            <a:endParaRPr lang="en-GB">
              <a:solidFill>
                <a:schemeClr val="tx1"/>
              </a:solidFill>
            </a:endParaRPr>
          </a:p>
        </p:txBody>
      </p:sp>
      <p:sp>
        <p:nvSpPr>
          <p:cNvPr id="36" name="Rectangle 35"/>
          <p:cNvSpPr/>
          <p:nvPr/>
        </p:nvSpPr>
        <p:spPr>
          <a:xfrm>
            <a:off x="356877" y="5517232"/>
            <a:ext cx="8478609" cy="576064"/>
          </a:xfrm>
          <a:prstGeom prst="rect">
            <a:avLst/>
          </a:prstGeom>
          <a:gradFill flip="none" rotWithShape="1">
            <a:gsLst>
              <a:gs pos="0">
                <a:srgbClr val="E7151E"/>
              </a:gs>
              <a:gs pos="36000">
                <a:srgbClr val="F48A1D"/>
              </a:gs>
              <a:gs pos="61000">
                <a:srgbClr val="FBD10A"/>
              </a:gs>
              <a:gs pos="73000">
                <a:srgbClr val="FCDA35"/>
              </a:gs>
              <a:gs pos="94000">
                <a:srgbClr val="C3D82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00B747B9-1314-44A5-A40D-A2348009D47C}"/>
              </a:ext>
            </a:extLst>
          </p:cNvPr>
          <p:cNvSpPr txBox="1"/>
          <p:nvPr/>
        </p:nvSpPr>
        <p:spPr>
          <a:xfrm>
            <a:off x="323528" y="2351464"/>
            <a:ext cx="4968552" cy="2308324"/>
          </a:xfrm>
          <a:prstGeom prst="rect">
            <a:avLst/>
          </a:prstGeom>
          <a:noFill/>
        </p:spPr>
        <p:txBody>
          <a:bodyPr wrap="square" rtlCol="0">
            <a:spAutoFit/>
          </a:bodyPr>
          <a:lstStyle/>
          <a:p>
            <a:r>
              <a:rPr lang="en-GB" dirty="0"/>
              <a:t>Now that you have (hopefully) chosen your topic, it’s time to start planning your 4-minute talk.</a:t>
            </a:r>
          </a:p>
          <a:p>
            <a:endParaRPr lang="en-GB" dirty="0"/>
          </a:p>
          <a:p>
            <a:r>
              <a:rPr lang="en-GB" dirty="0"/>
              <a:t>To get started, working in pairs or groups, take  it in turns to talk for 1 minute, non-stop, about your topic.</a:t>
            </a:r>
          </a:p>
          <a:p>
            <a:endParaRPr lang="en-GB" dirty="0"/>
          </a:p>
          <a:p>
            <a:r>
              <a:rPr lang="en-GB" dirty="0"/>
              <a:t>See who can speak for the longest…</a:t>
            </a:r>
          </a:p>
        </p:txBody>
      </p:sp>
      <p:sp>
        <p:nvSpPr>
          <p:cNvPr id="7" name="Rectangle 6">
            <a:extLst>
              <a:ext uri="{FF2B5EF4-FFF2-40B4-BE49-F238E27FC236}">
                <a16:creationId xmlns:a16="http://schemas.microsoft.com/office/drawing/2014/main" id="{7EC0CC27-61D4-4312-AE7A-5110B47E931F}"/>
              </a:ext>
            </a:extLst>
          </p:cNvPr>
          <p:cNvSpPr/>
          <p:nvPr/>
        </p:nvSpPr>
        <p:spPr>
          <a:xfrm>
            <a:off x="5497860" y="1772817"/>
            <a:ext cx="3322612" cy="2844316"/>
          </a:xfrm>
          <a:prstGeom prst="rect">
            <a:avLst/>
          </a:prstGeom>
          <a:solidFill>
            <a:srgbClr val="FBD10A"/>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i="1" dirty="0"/>
              <a:t>Stop speaking if…</a:t>
            </a:r>
          </a:p>
          <a:p>
            <a:endParaRPr lang="en-GB" i="1" dirty="0"/>
          </a:p>
          <a:p>
            <a:pPr marL="285750" indent="-285750">
              <a:buFont typeface="Arial" panose="020B0604020202020204" pitchFamily="34" charset="0"/>
              <a:buChar char="•"/>
            </a:pPr>
            <a:r>
              <a:rPr lang="en-GB" i="1" dirty="0"/>
              <a:t>You pause for more than three seconds</a:t>
            </a:r>
          </a:p>
          <a:p>
            <a:pPr marL="285750" indent="-285750">
              <a:buFont typeface="Arial" panose="020B0604020202020204" pitchFamily="34" charset="0"/>
              <a:buChar char="•"/>
            </a:pPr>
            <a:r>
              <a:rPr lang="en-GB" i="1" dirty="0"/>
              <a:t>You are repeating the same ideas</a:t>
            </a:r>
          </a:p>
          <a:p>
            <a:pPr marL="285750" indent="-285750">
              <a:buFont typeface="Arial" panose="020B0604020202020204" pitchFamily="34" charset="0"/>
              <a:buChar char="•"/>
            </a:pPr>
            <a:r>
              <a:rPr lang="en-GB" i="1" dirty="0"/>
              <a:t>You go off topic and start talking about something else</a:t>
            </a:r>
          </a:p>
          <a:p>
            <a:pPr marL="285750" indent="-285750">
              <a:buFont typeface="Arial" panose="020B0604020202020204" pitchFamily="34" charset="0"/>
              <a:buChar char="•"/>
            </a:pPr>
            <a:endParaRPr lang="en-GB" i="1" dirty="0"/>
          </a:p>
        </p:txBody>
      </p:sp>
      <p:pic>
        <p:nvPicPr>
          <p:cNvPr id="8" name="Picture 7">
            <a:extLst>
              <a:ext uri="{FF2B5EF4-FFF2-40B4-BE49-F238E27FC236}">
                <a16:creationId xmlns:a16="http://schemas.microsoft.com/office/drawing/2014/main" id="{69DFE489-3C23-3475-B57F-DE0D7665B4A4}"/>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18111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60000" fill="hold"/>
                                        <p:tgtEl>
                                          <p:spTgt spid="36"/>
                                        </p:tgtEl>
                                        <p:attrNameLst>
                                          <p:attrName>ppt_x</p:attrName>
                                        </p:attrNameLst>
                                      </p:cBhvr>
                                      <p:tavLst>
                                        <p:tav tm="0">
                                          <p:val>
                                            <p:strVal val="0-#ppt_w/2"/>
                                          </p:val>
                                        </p:tav>
                                        <p:tav tm="100000">
                                          <p:val>
                                            <p:strVal val="#ppt_x"/>
                                          </p:val>
                                        </p:tav>
                                      </p:tavLst>
                                    </p:anim>
                                    <p:anim calcmode="lin" valueType="num">
                                      <p:cBhvr additive="base">
                                        <p:cTn id="8" dur="60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5"/>
            <a:ext cx="7886700" cy="648072"/>
          </a:xfrm>
        </p:spPr>
        <p:txBody>
          <a:bodyPr/>
          <a:lstStyle/>
          <a:p>
            <a:r>
              <a:rPr lang="en-US" b="1" i="1" dirty="0">
                <a:latin typeface="+mn-lt"/>
              </a:rPr>
              <a:t>Just a minute!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277192" y="6311902"/>
            <a:ext cx="2057400" cy="365125"/>
          </a:xfrm>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a:ln>
            <a:noFill/>
          </a:ln>
        </p:spPr>
        <p:txBody>
          <a:bodyPr/>
          <a:lstStyle/>
          <a:p>
            <a:fld id="{EFC07C4F-4DD7-4452-9CBE-7B4BC77324C7}" type="slidenum">
              <a:rPr lang="en-GB" smtClean="0">
                <a:solidFill>
                  <a:schemeClr val="tx1"/>
                </a:solidFill>
              </a:rPr>
              <a:t>4</a:t>
            </a:fld>
            <a:endParaRPr lang="en-GB">
              <a:solidFill>
                <a:schemeClr val="tx1"/>
              </a:solidFill>
            </a:endParaRPr>
          </a:p>
        </p:txBody>
      </p:sp>
      <p:sp>
        <p:nvSpPr>
          <p:cNvPr id="36" name="Rectangle 35"/>
          <p:cNvSpPr/>
          <p:nvPr/>
        </p:nvSpPr>
        <p:spPr>
          <a:xfrm>
            <a:off x="323528" y="5589240"/>
            <a:ext cx="8478609" cy="576064"/>
          </a:xfrm>
          <a:prstGeom prst="rect">
            <a:avLst/>
          </a:prstGeom>
          <a:gradFill flip="none" rotWithShape="1">
            <a:gsLst>
              <a:gs pos="0">
                <a:srgbClr val="E7151E"/>
              </a:gs>
              <a:gs pos="36000">
                <a:srgbClr val="F48A1D"/>
              </a:gs>
              <a:gs pos="61000">
                <a:srgbClr val="FBD10A"/>
              </a:gs>
              <a:gs pos="73000">
                <a:srgbClr val="FCDA35"/>
              </a:gs>
              <a:gs pos="94000">
                <a:srgbClr val="C3D82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00B747B9-1314-44A5-A40D-A2348009D47C}"/>
              </a:ext>
            </a:extLst>
          </p:cNvPr>
          <p:cNvSpPr txBox="1"/>
          <p:nvPr/>
        </p:nvSpPr>
        <p:spPr>
          <a:xfrm>
            <a:off x="341863" y="2014483"/>
            <a:ext cx="4968552" cy="3139321"/>
          </a:xfrm>
          <a:prstGeom prst="rect">
            <a:avLst/>
          </a:prstGeom>
          <a:noFill/>
        </p:spPr>
        <p:txBody>
          <a:bodyPr wrap="square" rtlCol="0">
            <a:spAutoFit/>
          </a:bodyPr>
          <a:lstStyle/>
          <a:p>
            <a:r>
              <a:rPr lang="en-GB" dirty="0"/>
              <a:t>Discuss together how you all did – </a:t>
            </a:r>
            <a:r>
              <a:rPr lang="en-GB" dirty="0">
                <a:effectLst>
                  <a:reflection blurRad="6350" stA="60000" endA="900" endPos="58000" dir="5400000" sy="-100000" algn="bl" rotWithShape="0"/>
                </a:effectLst>
              </a:rPr>
              <a:t>reflect</a:t>
            </a:r>
            <a:r>
              <a:rPr lang="en-GB" dirty="0"/>
              <a:t> on the experience.</a:t>
            </a:r>
          </a:p>
          <a:p>
            <a:endParaRPr lang="en-GB" dirty="0"/>
          </a:p>
          <a:p>
            <a:pPr marL="285750" indent="-285750">
              <a:buFont typeface="Arial" panose="020B0604020202020204" pitchFamily="34" charset="0"/>
              <a:buChar char="•"/>
            </a:pPr>
            <a:r>
              <a:rPr lang="en-GB" i="1" dirty="0"/>
              <a:t>What worked?</a:t>
            </a:r>
          </a:p>
          <a:p>
            <a:pPr marL="285750" indent="-285750">
              <a:buFont typeface="Arial" panose="020B0604020202020204" pitchFamily="34" charset="0"/>
              <a:buChar char="•"/>
            </a:pPr>
            <a:r>
              <a:rPr lang="en-GB" i="1" dirty="0"/>
              <a:t>What didn’t work?</a:t>
            </a:r>
          </a:p>
          <a:p>
            <a:pPr marL="285750" indent="-285750">
              <a:buFont typeface="Arial" panose="020B0604020202020204" pitchFamily="34" charset="0"/>
              <a:buChar char="•"/>
            </a:pPr>
            <a:r>
              <a:rPr lang="en-GB" i="1" dirty="0"/>
              <a:t>What did you learn about giving a talk?</a:t>
            </a:r>
          </a:p>
          <a:p>
            <a:pPr marL="285750" indent="-285750">
              <a:buFont typeface="Arial" panose="020B0604020202020204" pitchFamily="34" charset="0"/>
              <a:buChar char="•"/>
            </a:pPr>
            <a:r>
              <a:rPr lang="en-GB" i="1" dirty="0"/>
              <a:t>How can you overcome the difficulties you have identified?</a:t>
            </a:r>
          </a:p>
          <a:p>
            <a:pPr marL="285750" indent="-285750">
              <a:buFont typeface="Arial" panose="020B0604020202020204" pitchFamily="34" charset="0"/>
              <a:buChar char="•"/>
            </a:pPr>
            <a:r>
              <a:rPr lang="en-GB" i="1" dirty="0"/>
              <a:t>How can </a:t>
            </a:r>
            <a:r>
              <a:rPr lang="en-GB" b="1" i="1" dirty="0"/>
              <a:t>planning</a:t>
            </a:r>
            <a:r>
              <a:rPr lang="en-GB" i="1" dirty="0"/>
              <a:t> and </a:t>
            </a:r>
            <a:r>
              <a:rPr lang="en-GB" b="1" i="1" dirty="0"/>
              <a:t>structure</a:t>
            </a:r>
            <a:r>
              <a:rPr lang="en-GB" i="1" dirty="0"/>
              <a:t> help you to talk for 4 minutes?</a:t>
            </a:r>
          </a:p>
          <a:p>
            <a:endParaRPr lang="en-GB" dirty="0"/>
          </a:p>
        </p:txBody>
      </p:sp>
      <p:grpSp>
        <p:nvGrpSpPr>
          <p:cNvPr id="9" name="Group 8">
            <a:extLst>
              <a:ext uri="{FF2B5EF4-FFF2-40B4-BE49-F238E27FC236}">
                <a16:creationId xmlns:a16="http://schemas.microsoft.com/office/drawing/2014/main" id="{5E5C651A-6543-4824-AF35-935D17A1D53E}"/>
              </a:ext>
            </a:extLst>
          </p:cNvPr>
          <p:cNvGrpSpPr/>
          <p:nvPr/>
        </p:nvGrpSpPr>
        <p:grpSpPr>
          <a:xfrm>
            <a:off x="5497860" y="2014483"/>
            <a:ext cx="3168351" cy="2056651"/>
            <a:chOff x="6156176" y="4775069"/>
            <a:chExt cx="2186457" cy="1485478"/>
          </a:xfrm>
        </p:grpSpPr>
        <p:pic>
          <p:nvPicPr>
            <p:cNvPr id="10" name="Picture 9">
              <a:extLst>
                <a:ext uri="{FF2B5EF4-FFF2-40B4-BE49-F238E27FC236}">
                  <a16:creationId xmlns:a16="http://schemas.microsoft.com/office/drawing/2014/main" id="{E1F64AD5-333E-4D27-9C40-576DBC9C0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1" name="TextBox 10">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8" name="Rectangle 7"/>
          <p:cNvSpPr/>
          <p:nvPr/>
        </p:nvSpPr>
        <p:spPr>
          <a:xfrm>
            <a:off x="5672708" y="2220001"/>
            <a:ext cx="2859029" cy="1200329"/>
          </a:xfrm>
          <a:prstGeom prst="rect">
            <a:avLst/>
          </a:prstGeom>
        </p:spPr>
        <p:txBody>
          <a:bodyPr wrap="square">
            <a:spAutoFit/>
          </a:bodyPr>
          <a:lstStyle/>
          <a:p>
            <a:pPr algn="ctr"/>
            <a:r>
              <a:rPr lang="en-GB" i="1" dirty="0"/>
              <a:t>Use the ‘Just a Minute!’ page in your workbook to help you to self-assess your performance in this task. </a:t>
            </a:r>
          </a:p>
        </p:txBody>
      </p:sp>
      <p:pic>
        <p:nvPicPr>
          <p:cNvPr id="7" name="Picture 6">
            <a:extLst>
              <a:ext uri="{FF2B5EF4-FFF2-40B4-BE49-F238E27FC236}">
                <a16:creationId xmlns:a16="http://schemas.microsoft.com/office/drawing/2014/main" id="{CE50DE19-14B4-0708-A284-BA2A102A827D}"/>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79233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60000" fill="hold"/>
                                        <p:tgtEl>
                                          <p:spTgt spid="36"/>
                                        </p:tgtEl>
                                        <p:attrNameLst>
                                          <p:attrName>ppt_x</p:attrName>
                                        </p:attrNameLst>
                                      </p:cBhvr>
                                      <p:tavLst>
                                        <p:tav tm="0">
                                          <p:val>
                                            <p:strVal val="0-#ppt_w/2"/>
                                          </p:val>
                                        </p:tav>
                                        <p:tav tm="100000">
                                          <p:val>
                                            <p:strVal val="#ppt_x"/>
                                          </p:val>
                                        </p:tav>
                                      </p:tavLst>
                                    </p:anim>
                                    <p:anim calcmode="lin" valueType="num">
                                      <p:cBhvr additive="base">
                                        <p:cTn id="8" dur="60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5"/>
            <a:ext cx="7886700" cy="792088"/>
          </a:xfrm>
        </p:spPr>
        <p:txBody>
          <a:bodyPr/>
          <a:lstStyle/>
          <a:p>
            <a:r>
              <a:rPr lang="en-US" b="1" i="1" dirty="0"/>
              <a:t>Structure of a talk</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pic>
        <p:nvPicPr>
          <p:cNvPr id="6" name="EfuLRhdHdtk"/>
          <p:cNvPicPr>
            <a:picLocks noRot="1" noChangeAspect="1"/>
          </p:cNvPicPr>
          <p:nvPr>
            <a:videoFile r:link="rId1"/>
          </p:nvPr>
        </p:nvPicPr>
        <p:blipFill>
          <a:blip r:embed="rId3"/>
          <a:stretch>
            <a:fillRect/>
          </a:stretch>
        </p:blipFill>
        <p:spPr>
          <a:xfrm>
            <a:off x="1102608" y="1916833"/>
            <a:ext cx="6997784" cy="3936254"/>
          </a:xfrm>
          <a:prstGeom prst="rect">
            <a:avLst/>
          </a:prstGeom>
          <a:solidFill>
            <a:srgbClr val="4F81BD"/>
          </a:solidFill>
          <a:ln>
            <a:noFill/>
          </a:ln>
          <a:effectLst>
            <a:innerShdw blurRad="469900">
              <a:srgbClr val="000000">
                <a:alpha val="86000"/>
              </a:srgbClr>
            </a:innerShdw>
          </a:effectLst>
          <a:scene3d>
            <a:camera prst="orthographicFront"/>
            <a:lightRig rig="soft" dir="t"/>
          </a:scene3d>
          <a:sp3d/>
        </p:spPr>
      </p:pic>
      <p:pic>
        <p:nvPicPr>
          <p:cNvPr id="7" name="Picture 6">
            <a:extLst>
              <a:ext uri="{FF2B5EF4-FFF2-40B4-BE49-F238E27FC236}">
                <a16:creationId xmlns:a16="http://schemas.microsoft.com/office/drawing/2014/main" id="{955CA65E-9751-1F9B-A210-47E4EF99734A}"/>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8492FB5-D2D3-8256-1DCA-F9D618DD2476}"/>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04C34F9A-218A-674C-FD29-E6656D048B2E}"/>
              </a:ext>
            </a:extLst>
          </p:cNvPr>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a:extLst>
              <a:ext uri="{FF2B5EF4-FFF2-40B4-BE49-F238E27FC236}">
                <a16:creationId xmlns:a16="http://schemas.microsoft.com/office/drawing/2014/main" id="{5D488835-DB1A-322C-D936-D57CC88566B7}"/>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8" name="Title 1">
            <a:extLst>
              <a:ext uri="{FF2B5EF4-FFF2-40B4-BE49-F238E27FC236}">
                <a16:creationId xmlns:a16="http://schemas.microsoft.com/office/drawing/2014/main" id="{7EFEF28B-9124-4BC4-01AD-B073D60B5148}"/>
              </a:ext>
            </a:extLst>
          </p:cNvPr>
          <p:cNvSpPr txBox="1">
            <a:spLocks/>
          </p:cNvSpPr>
          <p:nvPr/>
        </p:nvSpPr>
        <p:spPr>
          <a:xfrm>
            <a:off x="266106" y="1124744"/>
            <a:ext cx="7886700" cy="720080"/>
          </a:xfrm>
          <a:prstGeom prst="rect">
            <a:avLst/>
          </a:prstGeom>
        </p:spPr>
        <p:txBody>
          <a:bodyPr vert="horz" lIns="91440" tIns="45720" rIns="91440" bIns="45720" rtlCol="0" anchor="t">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Openings and conclusions</a:t>
            </a:r>
          </a:p>
        </p:txBody>
      </p:sp>
      <p:sp>
        <p:nvSpPr>
          <p:cNvPr id="9" name="TextBox 8">
            <a:extLst>
              <a:ext uri="{FF2B5EF4-FFF2-40B4-BE49-F238E27FC236}">
                <a16:creationId xmlns:a16="http://schemas.microsoft.com/office/drawing/2014/main" id="{D8407E2E-2389-156D-841A-F82D2839E7C6}"/>
              </a:ext>
            </a:extLst>
          </p:cNvPr>
          <p:cNvSpPr txBox="1"/>
          <p:nvPr/>
        </p:nvSpPr>
        <p:spPr>
          <a:xfrm>
            <a:off x="403697" y="1846889"/>
            <a:ext cx="6124294" cy="646331"/>
          </a:xfrm>
          <a:prstGeom prst="rect">
            <a:avLst/>
          </a:prstGeom>
          <a:noFill/>
        </p:spPr>
        <p:txBody>
          <a:bodyPr wrap="square" rtlCol="0">
            <a:spAutoFit/>
          </a:bodyPr>
          <a:lstStyle/>
          <a:p>
            <a:pPr algn="ctr"/>
            <a:r>
              <a:rPr lang="en-GB" dirty="0"/>
              <a:t>“Hello, welcome to my talk. </a:t>
            </a:r>
          </a:p>
          <a:p>
            <a:pPr algn="ctr"/>
            <a:r>
              <a:rPr lang="en-GB" dirty="0"/>
              <a:t>Today I am going to talk to you about dinosaurs.”</a:t>
            </a:r>
          </a:p>
        </p:txBody>
      </p:sp>
      <p:pic>
        <p:nvPicPr>
          <p:cNvPr id="11" name="Picture 10">
            <a:extLst>
              <a:ext uri="{FF2B5EF4-FFF2-40B4-BE49-F238E27FC236}">
                <a16:creationId xmlns:a16="http://schemas.microsoft.com/office/drawing/2014/main" id="{59C4994C-1DE2-B135-D889-E37BD00E6834}"/>
              </a:ext>
            </a:extLst>
          </p:cNvPr>
          <p:cNvPicPr>
            <a:picLocks noChangeAspect="1"/>
          </p:cNvPicPr>
          <p:nvPr/>
        </p:nvPicPr>
        <p:blipFill>
          <a:blip r:embed="rId2"/>
          <a:stretch>
            <a:fillRect/>
          </a:stretch>
        </p:blipFill>
        <p:spPr>
          <a:xfrm>
            <a:off x="6775922" y="1412776"/>
            <a:ext cx="1514475" cy="3905250"/>
          </a:xfrm>
          <a:prstGeom prst="rect">
            <a:avLst/>
          </a:prstGeom>
        </p:spPr>
      </p:pic>
      <p:sp>
        <p:nvSpPr>
          <p:cNvPr id="12" name="TextBox 11">
            <a:extLst>
              <a:ext uri="{FF2B5EF4-FFF2-40B4-BE49-F238E27FC236}">
                <a16:creationId xmlns:a16="http://schemas.microsoft.com/office/drawing/2014/main" id="{7EF9CEA0-5C39-3A69-E1AE-1B90A5AED426}"/>
              </a:ext>
            </a:extLst>
          </p:cNvPr>
          <p:cNvSpPr txBox="1"/>
          <p:nvPr/>
        </p:nvSpPr>
        <p:spPr>
          <a:xfrm>
            <a:off x="370969" y="4509120"/>
            <a:ext cx="6124294" cy="646331"/>
          </a:xfrm>
          <a:prstGeom prst="rect">
            <a:avLst/>
          </a:prstGeom>
          <a:noFill/>
        </p:spPr>
        <p:txBody>
          <a:bodyPr wrap="square" rtlCol="0">
            <a:spAutoFit/>
          </a:bodyPr>
          <a:lstStyle/>
          <a:p>
            <a:pPr algn="ctr"/>
            <a:r>
              <a:rPr lang="en-GB" dirty="0"/>
              <a:t>“Thank you for listening to my talk about dinosaurs.</a:t>
            </a:r>
          </a:p>
          <a:p>
            <a:pPr algn="ctr"/>
            <a:r>
              <a:rPr lang="en-GB" dirty="0"/>
              <a:t>Do you have any questions?”</a:t>
            </a:r>
          </a:p>
        </p:txBody>
      </p:sp>
      <p:pic>
        <p:nvPicPr>
          <p:cNvPr id="14" name="Picture 13">
            <a:extLst>
              <a:ext uri="{FF2B5EF4-FFF2-40B4-BE49-F238E27FC236}">
                <a16:creationId xmlns:a16="http://schemas.microsoft.com/office/drawing/2014/main" id="{48F1A400-EE65-C634-1386-5956A3AF9AAC}"/>
              </a:ext>
            </a:extLst>
          </p:cNvPr>
          <p:cNvPicPr>
            <a:picLocks noChangeAspect="1"/>
          </p:cNvPicPr>
          <p:nvPr/>
        </p:nvPicPr>
        <p:blipFill>
          <a:blip r:embed="rId3"/>
          <a:stretch>
            <a:fillRect/>
          </a:stretch>
        </p:blipFill>
        <p:spPr>
          <a:xfrm>
            <a:off x="2533016" y="2604334"/>
            <a:ext cx="1800200" cy="1829003"/>
          </a:xfrm>
          <a:prstGeom prst="rect">
            <a:avLst/>
          </a:prstGeom>
        </p:spPr>
      </p:pic>
      <p:sp>
        <p:nvSpPr>
          <p:cNvPr id="15" name="Arrow: Down 14">
            <a:extLst>
              <a:ext uri="{FF2B5EF4-FFF2-40B4-BE49-F238E27FC236}">
                <a16:creationId xmlns:a16="http://schemas.microsoft.com/office/drawing/2014/main" id="{F59C8879-2D2E-F75E-1E4A-8532918BE612}"/>
              </a:ext>
            </a:extLst>
          </p:cNvPr>
          <p:cNvSpPr/>
          <p:nvPr/>
        </p:nvSpPr>
        <p:spPr>
          <a:xfrm>
            <a:off x="3275856" y="2493220"/>
            <a:ext cx="288032" cy="20879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71E9DD8A-EAE2-1C4E-B14A-8FCA93EE2631}"/>
              </a:ext>
            </a:extLst>
          </p:cNvPr>
          <p:cNvSpPr txBox="1"/>
          <p:nvPr/>
        </p:nvSpPr>
        <p:spPr>
          <a:xfrm>
            <a:off x="403697" y="5318026"/>
            <a:ext cx="8416775" cy="923330"/>
          </a:xfrm>
          <a:prstGeom prst="rect">
            <a:avLst/>
          </a:prstGeom>
          <a:noFill/>
        </p:spPr>
        <p:txBody>
          <a:bodyPr wrap="square" rtlCol="0">
            <a:spAutoFit/>
          </a:bodyPr>
          <a:lstStyle/>
          <a:p>
            <a:pPr algn="ctr"/>
            <a:r>
              <a:rPr lang="en-GB" dirty="0"/>
              <a:t>This introduction and conclusion shows a clear opening and a clear conclusion </a:t>
            </a:r>
            <a:r>
              <a:rPr lang="en-GB" b="1" i="1" dirty="0"/>
              <a:t>(Merit)</a:t>
            </a:r>
            <a:r>
              <a:rPr lang="en-GB" dirty="0"/>
              <a:t>– but what it doesn’t do is show </a:t>
            </a:r>
            <a:r>
              <a:rPr lang="en-GB" b="1" i="1" dirty="0"/>
              <a:t>originality </a:t>
            </a:r>
            <a:r>
              <a:rPr lang="en-GB" i="1" dirty="0"/>
              <a:t>or </a:t>
            </a:r>
            <a:r>
              <a:rPr lang="en-GB" b="1" i="1" dirty="0"/>
              <a:t>detail (Merit+/Distinction).</a:t>
            </a:r>
          </a:p>
          <a:p>
            <a:pPr algn="ctr"/>
            <a:r>
              <a:rPr lang="en-GB" b="1" i="1" dirty="0"/>
              <a:t>We can do better!</a:t>
            </a:r>
            <a:endParaRPr lang="en-GB" dirty="0"/>
          </a:p>
        </p:txBody>
      </p:sp>
      <p:pic>
        <p:nvPicPr>
          <p:cNvPr id="2" name="Picture 1">
            <a:extLst>
              <a:ext uri="{FF2B5EF4-FFF2-40B4-BE49-F238E27FC236}">
                <a16:creationId xmlns:a16="http://schemas.microsoft.com/office/drawing/2014/main" id="{3F21129B-ECA3-5D08-A3D8-B14BC349C4A3}"/>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618168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F0AFDB2-6FFF-C80B-C237-FAD778F3E9F8}"/>
              </a:ext>
            </a:extLst>
          </p:cNvPr>
          <p:cNvPicPr>
            <a:picLocks noChangeAspect="1"/>
          </p:cNvPicPr>
          <p:nvPr/>
        </p:nvPicPr>
        <p:blipFill>
          <a:blip r:embed="rId3"/>
          <a:stretch>
            <a:fillRect/>
          </a:stretch>
        </p:blipFill>
        <p:spPr>
          <a:xfrm>
            <a:off x="3101379" y="1209322"/>
            <a:ext cx="1133038" cy="1211566"/>
          </a:xfrm>
          <a:prstGeom prst="rect">
            <a:avLst/>
          </a:prstGeom>
        </p:spPr>
      </p:pic>
      <p:pic>
        <p:nvPicPr>
          <p:cNvPr id="14" name="Picture 13">
            <a:extLst>
              <a:ext uri="{FF2B5EF4-FFF2-40B4-BE49-F238E27FC236}">
                <a16:creationId xmlns:a16="http://schemas.microsoft.com/office/drawing/2014/main" id="{91B51B86-140D-81ED-E51A-8B35837EF180}"/>
              </a:ext>
            </a:extLst>
          </p:cNvPr>
          <p:cNvPicPr>
            <a:picLocks noChangeAspect="1"/>
          </p:cNvPicPr>
          <p:nvPr/>
        </p:nvPicPr>
        <p:blipFill>
          <a:blip r:embed="rId4"/>
          <a:stretch>
            <a:fillRect/>
          </a:stretch>
        </p:blipFill>
        <p:spPr>
          <a:xfrm>
            <a:off x="571449" y="1268760"/>
            <a:ext cx="2359645" cy="1275854"/>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291067" y="925565"/>
            <a:ext cx="7886700" cy="720080"/>
          </a:xfrm>
        </p:spPr>
        <p:txBody>
          <a:bodyPr anchor="t"/>
          <a:lstStyle/>
          <a:p>
            <a:r>
              <a:rPr lang="en-US" b="1" i="1" dirty="0">
                <a:latin typeface="+mn-lt"/>
              </a:rPr>
              <a:t>Openings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4158189159"/>
              </p:ext>
            </p:extLst>
          </p:nvPr>
        </p:nvGraphicFramePr>
        <p:xfrm>
          <a:off x="4788024" y="3521194"/>
          <a:ext cx="3960440" cy="2526939"/>
        </p:xfrm>
        <a:graphic>
          <a:graphicData uri="http://schemas.openxmlformats.org/drawingml/2006/table">
            <a:tbl>
              <a:tblPr firstRow="1" bandRow="1">
                <a:tableStyleId>{5940675A-B579-460E-94D1-54222C63F5DA}</a:tableStyleId>
              </a:tblPr>
              <a:tblGrid>
                <a:gridCol w="1980220">
                  <a:extLst>
                    <a:ext uri="{9D8B030D-6E8A-4147-A177-3AD203B41FA5}">
                      <a16:colId xmlns:a16="http://schemas.microsoft.com/office/drawing/2014/main" val="588912285"/>
                    </a:ext>
                  </a:extLst>
                </a:gridCol>
                <a:gridCol w="1980220">
                  <a:extLst>
                    <a:ext uri="{9D8B030D-6E8A-4147-A177-3AD203B41FA5}">
                      <a16:colId xmlns:a16="http://schemas.microsoft.com/office/drawing/2014/main" val="778893158"/>
                    </a:ext>
                  </a:extLst>
                </a:gridCol>
              </a:tblGrid>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tc>
                <a:extLst>
                  <a:ext uri="{0D108BD9-81ED-4DB2-BD59-A6C34878D82A}">
                    <a16:rowId xmlns:a16="http://schemas.microsoft.com/office/drawing/2014/main" val="57064448"/>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grpSp>
        <p:nvGrpSpPr>
          <p:cNvPr id="9" name="Group 8">
            <a:extLst>
              <a:ext uri="{FF2B5EF4-FFF2-40B4-BE49-F238E27FC236}">
                <a16:creationId xmlns:a16="http://schemas.microsoft.com/office/drawing/2014/main" id="{5E5C651A-6543-4824-AF35-935D17A1D53E}"/>
              </a:ext>
            </a:extLst>
          </p:cNvPr>
          <p:cNvGrpSpPr/>
          <p:nvPr/>
        </p:nvGrpSpPr>
        <p:grpSpPr>
          <a:xfrm>
            <a:off x="5148063" y="1348940"/>
            <a:ext cx="3534750" cy="2055604"/>
            <a:chOff x="6156176" y="4775069"/>
            <a:chExt cx="2186457" cy="1485478"/>
          </a:xfrm>
        </p:grpSpPr>
        <p:pic>
          <p:nvPicPr>
            <p:cNvPr id="10" name="Picture 9">
              <a:extLst>
                <a:ext uri="{FF2B5EF4-FFF2-40B4-BE49-F238E27FC236}">
                  <a16:creationId xmlns:a16="http://schemas.microsoft.com/office/drawing/2014/main" id="{E1F64AD5-333E-4D27-9C40-576DBC9C09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1" name="TextBox 10">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6" name="TextBox 5"/>
          <p:cNvSpPr txBox="1"/>
          <p:nvPr/>
        </p:nvSpPr>
        <p:spPr>
          <a:xfrm>
            <a:off x="5494945" y="1512822"/>
            <a:ext cx="2952328" cy="1277273"/>
          </a:xfrm>
          <a:prstGeom prst="rect">
            <a:avLst/>
          </a:prstGeom>
          <a:noFill/>
        </p:spPr>
        <p:txBody>
          <a:bodyPr wrap="square" rtlCol="0">
            <a:spAutoFit/>
          </a:bodyPr>
          <a:lstStyle/>
          <a:p>
            <a:pPr algn="ctr"/>
            <a:r>
              <a:rPr lang="en-GB" sz="1100" i="1" dirty="0"/>
              <a:t>You know how important it is to have an exciting opening when you are writing, to hook your readers and keep them engaged.</a:t>
            </a:r>
          </a:p>
          <a:p>
            <a:endParaRPr lang="en-GB" sz="1100" i="1" dirty="0"/>
          </a:p>
          <a:p>
            <a:pPr algn="ctr"/>
            <a:r>
              <a:rPr lang="en-GB" sz="1100" i="1" dirty="0"/>
              <a:t>It’s the same when you’re speaking, too.</a:t>
            </a:r>
          </a:p>
          <a:p>
            <a:pPr algn="ctr"/>
            <a:r>
              <a:rPr lang="en-GB" sz="1100" i="1" dirty="0"/>
              <a:t>You need to </a:t>
            </a:r>
            <a:r>
              <a:rPr lang="en-GB" sz="1100" b="1" i="1" dirty="0"/>
              <a:t>grab </a:t>
            </a:r>
            <a:r>
              <a:rPr lang="en-GB" sz="1100" i="1" dirty="0"/>
              <a:t>the attention of your audience and then hold on to it!</a:t>
            </a:r>
          </a:p>
        </p:txBody>
      </p:sp>
      <p:sp>
        <p:nvSpPr>
          <p:cNvPr id="8" name="TextBox 7"/>
          <p:cNvSpPr txBox="1"/>
          <p:nvPr/>
        </p:nvSpPr>
        <p:spPr>
          <a:xfrm>
            <a:off x="508742" y="3032528"/>
            <a:ext cx="3960440" cy="3185487"/>
          </a:xfrm>
          <a:prstGeom prst="rect">
            <a:avLst/>
          </a:prstGeom>
          <a:noFill/>
        </p:spPr>
        <p:txBody>
          <a:bodyPr wrap="square" rtlCol="0">
            <a:spAutoFit/>
          </a:bodyPr>
          <a:lstStyle/>
          <a:p>
            <a:pPr marL="342900" indent="-342900">
              <a:spcAft>
                <a:spcPts val="600"/>
              </a:spcAft>
              <a:buAutoNum type="alphaLcParenR"/>
            </a:pPr>
            <a:r>
              <a:rPr lang="en-GB" sz="1100" dirty="0"/>
              <a:t>Why didn’t the Dog Star laugh at the joke? It was too Sirius! Today I’m going to talk about the life of stars, and why we probably should take them seriously.  </a:t>
            </a:r>
          </a:p>
          <a:p>
            <a:pPr marL="342900" indent="-342900">
              <a:spcAft>
                <a:spcPts val="600"/>
              </a:spcAft>
              <a:buAutoNum type="alphaLcParenR"/>
            </a:pPr>
            <a:r>
              <a:rPr lang="en-GB" sz="1100" dirty="0"/>
              <a:t>Imagine the scene: you wake up to the smell of damp straw, the bleating  of goats and clucking of chickens. It’s dark still, but you can hear people rising and starting their day. You comb your hair with a piece of carved bone, before dressing in clothes made from wool…</a:t>
            </a:r>
          </a:p>
          <a:p>
            <a:pPr marL="342900" indent="-342900">
              <a:spcAft>
                <a:spcPts val="600"/>
              </a:spcAft>
              <a:buAutoNum type="alphaLcParenR"/>
            </a:pPr>
            <a:r>
              <a:rPr lang="en-GB" sz="1100" dirty="0"/>
              <a:t>Display a range of fruits/objects to demonstrate the sizes of the planets in the solar system. </a:t>
            </a:r>
          </a:p>
          <a:p>
            <a:pPr marL="342900" indent="-342900">
              <a:spcAft>
                <a:spcPts val="600"/>
              </a:spcAft>
              <a:buAutoNum type="alphaLcParenR"/>
            </a:pPr>
            <a:r>
              <a:rPr lang="en-GB" sz="1100" dirty="0"/>
              <a:t>“Karate is not about winning over others. It is about winning over one's self.“ (David Walker)</a:t>
            </a:r>
          </a:p>
          <a:p>
            <a:pPr marL="342900" indent="-342900">
              <a:spcAft>
                <a:spcPts val="600"/>
              </a:spcAft>
              <a:buAutoNum type="alphaLcParenR"/>
            </a:pPr>
            <a:r>
              <a:rPr lang="en-GB" sz="1100" dirty="0"/>
              <a:t>There is less time between humans and T-Rex than there is between T-Rex and Stegosaurus. </a:t>
            </a:r>
          </a:p>
          <a:p>
            <a:pPr marL="342900" indent="-342900">
              <a:spcAft>
                <a:spcPts val="600"/>
              </a:spcAft>
              <a:buAutoNum type="alphaLcParenR"/>
            </a:pPr>
            <a:r>
              <a:rPr lang="en-GB" sz="1100" dirty="0"/>
              <a:t>What is the most exciting thing you have </a:t>
            </a:r>
            <a:r>
              <a:rPr lang="en-GB" sz="1100" i="1" dirty="0"/>
              <a:t>ever</a:t>
            </a:r>
            <a:r>
              <a:rPr lang="en-GB" sz="1100" dirty="0"/>
              <a:t> done? For me, it was winning the…</a:t>
            </a:r>
          </a:p>
        </p:txBody>
      </p:sp>
      <p:sp>
        <p:nvSpPr>
          <p:cNvPr id="12" name="TextBox 11"/>
          <p:cNvSpPr txBox="1"/>
          <p:nvPr/>
        </p:nvSpPr>
        <p:spPr>
          <a:xfrm>
            <a:off x="508742" y="2370657"/>
            <a:ext cx="3960440" cy="646331"/>
          </a:xfrm>
          <a:prstGeom prst="rect">
            <a:avLst/>
          </a:prstGeom>
          <a:noFill/>
        </p:spPr>
        <p:txBody>
          <a:bodyPr wrap="square" rtlCol="0">
            <a:spAutoFit/>
          </a:bodyPr>
          <a:lstStyle/>
          <a:p>
            <a:pPr algn="ctr"/>
            <a:r>
              <a:rPr lang="en-GB" b="1" i="1" dirty="0">
                <a:solidFill>
                  <a:srgbClr val="E7151B"/>
                </a:solidFill>
              </a:rPr>
              <a:t>Here are </a:t>
            </a:r>
            <a:r>
              <a:rPr lang="en-GB" b="1" dirty="0">
                <a:solidFill>
                  <a:srgbClr val="E7151B"/>
                </a:solidFill>
              </a:rPr>
              <a:t>some</a:t>
            </a:r>
            <a:r>
              <a:rPr lang="en-GB" b="1" i="1" dirty="0">
                <a:solidFill>
                  <a:srgbClr val="E7151B"/>
                </a:solidFill>
              </a:rPr>
              <a:t> ways you can hook your audience – can you match them up?</a:t>
            </a:r>
          </a:p>
        </p:txBody>
      </p:sp>
      <p:pic>
        <p:nvPicPr>
          <p:cNvPr id="13" name="Picture 12">
            <a:extLst>
              <a:ext uri="{FF2B5EF4-FFF2-40B4-BE49-F238E27FC236}">
                <a16:creationId xmlns:a16="http://schemas.microsoft.com/office/drawing/2014/main" id="{0AC2ACB9-4B66-A28B-07D4-F893A424989A}"/>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5E5C651A-6543-4824-AF35-935D17A1D53E}"/>
              </a:ext>
            </a:extLst>
          </p:cNvPr>
          <p:cNvGrpSpPr/>
          <p:nvPr/>
        </p:nvGrpSpPr>
        <p:grpSpPr>
          <a:xfrm>
            <a:off x="5148063" y="1157372"/>
            <a:ext cx="3534750" cy="1911588"/>
            <a:chOff x="6156176" y="4775069"/>
            <a:chExt cx="2186457" cy="1485478"/>
          </a:xfrm>
        </p:grpSpPr>
        <p:pic>
          <p:nvPicPr>
            <p:cNvPr id="10" name="Picture 9">
              <a:extLst>
                <a:ext uri="{FF2B5EF4-FFF2-40B4-BE49-F238E27FC236}">
                  <a16:creationId xmlns:a16="http://schemas.microsoft.com/office/drawing/2014/main" id="{E1F64AD5-333E-4D27-9C40-576DBC9C0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1" name="TextBox 10">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pic>
        <p:nvPicPr>
          <p:cNvPr id="16" name="Picture 15">
            <a:extLst>
              <a:ext uri="{FF2B5EF4-FFF2-40B4-BE49-F238E27FC236}">
                <a16:creationId xmlns:a16="http://schemas.microsoft.com/office/drawing/2014/main" id="{5F0AFDB2-6FFF-C80B-C237-FAD778F3E9F8}"/>
              </a:ext>
            </a:extLst>
          </p:cNvPr>
          <p:cNvPicPr>
            <a:picLocks noChangeAspect="1"/>
          </p:cNvPicPr>
          <p:nvPr/>
        </p:nvPicPr>
        <p:blipFill>
          <a:blip r:embed="rId4"/>
          <a:stretch>
            <a:fillRect/>
          </a:stretch>
        </p:blipFill>
        <p:spPr>
          <a:xfrm>
            <a:off x="3101379" y="1209322"/>
            <a:ext cx="1133038" cy="1211566"/>
          </a:xfrm>
          <a:prstGeom prst="rect">
            <a:avLst/>
          </a:prstGeom>
        </p:spPr>
      </p:pic>
      <p:pic>
        <p:nvPicPr>
          <p:cNvPr id="14" name="Picture 13">
            <a:extLst>
              <a:ext uri="{FF2B5EF4-FFF2-40B4-BE49-F238E27FC236}">
                <a16:creationId xmlns:a16="http://schemas.microsoft.com/office/drawing/2014/main" id="{91B51B86-140D-81ED-E51A-8B35837EF180}"/>
              </a:ext>
            </a:extLst>
          </p:cNvPr>
          <p:cNvPicPr>
            <a:picLocks noChangeAspect="1"/>
          </p:cNvPicPr>
          <p:nvPr/>
        </p:nvPicPr>
        <p:blipFill>
          <a:blip r:embed="rId5"/>
          <a:stretch>
            <a:fillRect/>
          </a:stretch>
        </p:blipFill>
        <p:spPr>
          <a:xfrm>
            <a:off x="571449" y="1268760"/>
            <a:ext cx="2359645" cy="1275854"/>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291067" y="925565"/>
            <a:ext cx="7886700" cy="720080"/>
          </a:xfrm>
        </p:spPr>
        <p:txBody>
          <a:bodyPr anchor="t"/>
          <a:lstStyle/>
          <a:p>
            <a:r>
              <a:rPr lang="en-US" b="1" i="1" dirty="0">
                <a:latin typeface="+mn-lt"/>
              </a:rPr>
              <a:t>Openings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1909429869"/>
              </p:ext>
            </p:extLst>
          </p:nvPr>
        </p:nvGraphicFramePr>
        <p:xfrm>
          <a:off x="461186" y="3213201"/>
          <a:ext cx="8143262" cy="2952102"/>
        </p:xfrm>
        <a:graphic>
          <a:graphicData uri="http://schemas.openxmlformats.org/drawingml/2006/table">
            <a:tbl>
              <a:tblPr firstRow="1" bandRow="1">
                <a:tableStyleId>{5940675A-B579-460E-94D1-54222C63F5DA}</a:tableStyleId>
              </a:tblPr>
              <a:tblGrid>
                <a:gridCol w="4071631">
                  <a:extLst>
                    <a:ext uri="{9D8B030D-6E8A-4147-A177-3AD203B41FA5}">
                      <a16:colId xmlns:a16="http://schemas.microsoft.com/office/drawing/2014/main" val="588912285"/>
                    </a:ext>
                  </a:extLst>
                </a:gridCol>
                <a:gridCol w="4071631">
                  <a:extLst>
                    <a:ext uri="{9D8B030D-6E8A-4147-A177-3AD203B41FA5}">
                      <a16:colId xmlns:a16="http://schemas.microsoft.com/office/drawing/2014/main" val="778893158"/>
                    </a:ext>
                  </a:extLst>
                </a:gridCol>
              </a:tblGrid>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solidFill>
                      <a:schemeClr val="bg1"/>
                    </a:solidFill>
                  </a:tcPr>
                </a:tc>
                <a:extLst>
                  <a:ext uri="{0D108BD9-81ED-4DB2-BD59-A6C34878D82A}">
                    <a16:rowId xmlns:a16="http://schemas.microsoft.com/office/drawing/2014/main" val="57064448"/>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solidFill>
                      <a:schemeClr val="bg1"/>
                    </a:solidFill>
                  </a:tcPr>
                </a:tc>
                <a:extLst>
                  <a:ext uri="{0D108BD9-81ED-4DB2-BD59-A6C34878D82A}">
                    <a16:rowId xmlns:a16="http://schemas.microsoft.com/office/drawing/2014/main" val="2143005131"/>
                  </a:ext>
                </a:extLst>
              </a:tr>
              <a:tr h="98403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solidFill>
                      <a:schemeClr val="bg1"/>
                    </a:solidFill>
                  </a:tcPr>
                </a:tc>
                <a:extLst>
                  <a:ext uri="{0D108BD9-81ED-4DB2-BD59-A6C34878D82A}">
                    <a16:rowId xmlns:a16="http://schemas.microsoft.com/office/drawing/2014/main" val="2410337947"/>
                  </a:ext>
                </a:extLst>
              </a:tr>
            </a:tbl>
          </a:graphicData>
        </a:graphic>
      </p:graphicFrame>
      <p:sp>
        <p:nvSpPr>
          <p:cNvPr id="6" name="TextBox 5"/>
          <p:cNvSpPr txBox="1"/>
          <p:nvPr/>
        </p:nvSpPr>
        <p:spPr>
          <a:xfrm>
            <a:off x="5338313" y="1297179"/>
            <a:ext cx="3234237" cy="1277273"/>
          </a:xfrm>
          <a:prstGeom prst="rect">
            <a:avLst/>
          </a:prstGeom>
          <a:noFill/>
        </p:spPr>
        <p:txBody>
          <a:bodyPr wrap="square" rtlCol="0">
            <a:spAutoFit/>
          </a:bodyPr>
          <a:lstStyle/>
          <a:p>
            <a:pPr algn="ctr"/>
            <a:r>
              <a:rPr lang="en-GB" sz="1100" i="1" dirty="0"/>
              <a:t>You know how important it is to have an exciting opening when you are writing, to hook your readers and keep them engaged.</a:t>
            </a:r>
          </a:p>
          <a:p>
            <a:endParaRPr lang="en-GB" sz="1100" i="1" dirty="0"/>
          </a:p>
          <a:p>
            <a:pPr algn="ctr"/>
            <a:r>
              <a:rPr lang="en-GB" sz="1100" i="1" dirty="0"/>
              <a:t>It’s the same when you’re speaking, too.</a:t>
            </a:r>
          </a:p>
          <a:p>
            <a:pPr algn="ctr"/>
            <a:r>
              <a:rPr lang="en-GB" sz="1100" i="1" dirty="0"/>
              <a:t>You need to </a:t>
            </a:r>
            <a:r>
              <a:rPr lang="en-GB" sz="1100" b="1" i="1" dirty="0"/>
              <a:t>grab </a:t>
            </a:r>
            <a:r>
              <a:rPr lang="en-GB" sz="1100" i="1" dirty="0"/>
              <a:t>the attention of your audience and then hold on to it!</a:t>
            </a:r>
          </a:p>
        </p:txBody>
      </p:sp>
      <p:sp>
        <p:nvSpPr>
          <p:cNvPr id="12" name="TextBox 11"/>
          <p:cNvSpPr txBox="1"/>
          <p:nvPr/>
        </p:nvSpPr>
        <p:spPr>
          <a:xfrm>
            <a:off x="291067" y="2484185"/>
            <a:ext cx="4856995" cy="584775"/>
          </a:xfrm>
          <a:prstGeom prst="rect">
            <a:avLst/>
          </a:prstGeom>
          <a:noFill/>
        </p:spPr>
        <p:txBody>
          <a:bodyPr wrap="square" rtlCol="0">
            <a:spAutoFit/>
          </a:bodyPr>
          <a:lstStyle/>
          <a:p>
            <a:pPr algn="ctr"/>
            <a:r>
              <a:rPr lang="en-GB" sz="1600" b="1" i="1" dirty="0">
                <a:solidFill>
                  <a:srgbClr val="E7151B"/>
                </a:solidFill>
              </a:rPr>
              <a:t>Now think about your own topic – could you use any of these methods to grab your audience’s attention?</a:t>
            </a:r>
          </a:p>
        </p:txBody>
      </p:sp>
      <p:pic>
        <p:nvPicPr>
          <p:cNvPr id="8" name="Picture 7">
            <a:extLst>
              <a:ext uri="{FF2B5EF4-FFF2-40B4-BE49-F238E27FC236}">
                <a16:creationId xmlns:a16="http://schemas.microsoft.com/office/drawing/2014/main" id="{A5BE8C74-5C06-5F35-E59A-1CEAF1A54E6A}"/>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72550" y="6264782"/>
            <a:ext cx="486743" cy="527403"/>
          </a:xfrm>
          <a:prstGeom prst="rect">
            <a:avLst/>
          </a:prstGeom>
        </p:spPr>
      </p:pic>
    </p:spTree>
    <p:extLst>
      <p:ext uri="{BB962C8B-B14F-4D97-AF65-F5344CB8AC3E}">
        <p14:creationId xmlns:p14="http://schemas.microsoft.com/office/powerpoint/2010/main" val="3642013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57708" y="836712"/>
            <a:ext cx="7886700" cy="864096"/>
          </a:xfrm>
        </p:spPr>
        <p:txBody>
          <a:bodyPr/>
          <a:lstStyle/>
          <a:p>
            <a:r>
              <a:rPr lang="en-US" b="1" i="1" dirty="0"/>
              <a:t>Conclusions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GB"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ESB-RES-C173 </a:t>
            </a:r>
          </a:p>
          <a:p>
            <a:r>
              <a:rPr lang="en-US" dirty="0" smtClean="0"/>
              <a:t>L1G2-Speech to Connect-1.4-PPT-Planning your talk</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TextBox 5"/>
          <p:cNvSpPr txBox="1"/>
          <p:nvPr/>
        </p:nvSpPr>
        <p:spPr>
          <a:xfrm>
            <a:off x="719573" y="3068960"/>
            <a:ext cx="6264696" cy="2448272"/>
          </a:xfrm>
          <a:prstGeom prst="rect">
            <a:avLst/>
          </a:prstGeom>
          <a:noFill/>
        </p:spPr>
        <p:txBody>
          <a:bodyPr wrap="square" rtlCol="0">
            <a:spAutoFit/>
          </a:bodyPr>
          <a:lstStyle/>
          <a:p>
            <a:endParaRPr lang="en-GB" dirty="0"/>
          </a:p>
        </p:txBody>
      </p:sp>
      <p:pic>
        <p:nvPicPr>
          <p:cNvPr id="10" name="Picture 9">
            <a:extLst>
              <a:ext uri="{FF2B5EF4-FFF2-40B4-BE49-F238E27FC236}">
                <a16:creationId xmlns:a16="http://schemas.microsoft.com/office/drawing/2014/main" id="{E16BB1F9-91D7-DC33-C437-F21DAA3B7C41}"/>
              </a:ext>
            </a:extLst>
          </p:cNvPr>
          <p:cNvPicPr>
            <a:picLocks noChangeAspect="1"/>
          </p:cNvPicPr>
          <p:nvPr/>
        </p:nvPicPr>
        <p:blipFill>
          <a:blip r:embed="rId3"/>
          <a:stretch>
            <a:fillRect/>
          </a:stretch>
        </p:blipFill>
        <p:spPr>
          <a:xfrm>
            <a:off x="2529732" y="1210162"/>
            <a:ext cx="946170" cy="1037367"/>
          </a:xfrm>
          <a:prstGeom prst="rect">
            <a:avLst/>
          </a:prstGeom>
        </p:spPr>
      </p:pic>
      <p:pic>
        <p:nvPicPr>
          <p:cNvPr id="12" name="Picture 11">
            <a:extLst>
              <a:ext uri="{FF2B5EF4-FFF2-40B4-BE49-F238E27FC236}">
                <a16:creationId xmlns:a16="http://schemas.microsoft.com/office/drawing/2014/main" id="{51A26C85-64F4-F99B-1FD5-3A1B99B24ECC}"/>
              </a:ext>
            </a:extLst>
          </p:cNvPr>
          <p:cNvPicPr>
            <a:picLocks noChangeAspect="1"/>
          </p:cNvPicPr>
          <p:nvPr/>
        </p:nvPicPr>
        <p:blipFill>
          <a:blip r:embed="rId4"/>
          <a:stretch>
            <a:fillRect/>
          </a:stretch>
        </p:blipFill>
        <p:spPr>
          <a:xfrm>
            <a:off x="458571" y="1458425"/>
            <a:ext cx="1953189" cy="801883"/>
          </a:xfrm>
          <a:prstGeom prst="rect">
            <a:avLst/>
          </a:prstGeom>
        </p:spPr>
      </p:pic>
      <p:grpSp>
        <p:nvGrpSpPr>
          <p:cNvPr id="13" name="Group 12">
            <a:extLst>
              <a:ext uri="{FF2B5EF4-FFF2-40B4-BE49-F238E27FC236}">
                <a16:creationId xmlns:a16="http://schemas.microsoft.com/office/drawing/2014/main" id="{CB2B8355-72D9-E7C4-AA77-DE8B922ED0A1}"/>
              </a:ext>
            </a:extLst>
          </p:cNvPr>
          <p:cNvGrpSpPr/>
          <p:nvPr/>
        </p:nvGrpSpPr>
        <p:grpSpPr>
          <a:xfrm>
            <a:off x="4788024" y="1196752"/>
            <a:ext cx="4072253" cy="2127113"/>
            <a:chOff x="6156176" y="4775069"/>
            <a:chExt cx="2186457" cy="1485478"/>
          </a:xfrm>
        </p:grpSpPr>
        <p:pic>
          <p:nvPicPr>
            <p:cNvPr id="14" name="Picture 13">
              <a:extLst>
                <a:ext uri="{FF2B5EF4-FFF2-40B4-BE49-F238E27FC236}">
                  <a16:creationId xmlns:a16="http://schemas.microsoft.com/office/drawing/2014/main" id="{65E0034F-DFA2-146F-3AE7-66EAE122E46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5" name="TextBox 14">
              <a:extLst>
                <a:ext uri="{FF2B5EF4-FFF2-40B4-BE49-F238E27FC236}">
                  <a16:creationId xmlns:a16="http://schemas.microsoft.com/office/drawing/2014/main" id="{1B406F4A-478B-9A49-651B-88733003828F}"/>
                </a:ext>
              </a:extLst>
            </p:cNvPr>
            <p:cNvSpPr txBox="1"/>
            <p:nvPr/>
          </p:nvSpPr>
          <p:spPr>
            <a:xfrm>
              <a:off x="6333443" y="4902080"/>
              <a:ext cx="1925192" cy="967217"/>
            </a:xfrm>
            <a:prstGeom prst="rect">
              <a:avLst/>
            </a:prstGeom>
            <a:noFill/>
          </p:spPr>
          <p:txBody>
            <a:bodyPr wrap="square" rtlCol="0">
              <a:spAutoFit/>
            </a:bodyPr>
            <a:lstStyle/>
            <a:p>
              <a:pPr algn="ctr"/>
              <a:r>
                <a:rPr lang="en-GB" sz="1200" i="1" dirty="0"/>
                <a:t>How you end your talk is just as important as how you open it. You can use a lot of the same techniques, but we have added a </a:t>
              </a:r>
              <a:r>
                <a:rPr lang="en-GB" sz="1200" i="1" dirty="0">
                  <a:highlight>
                    <a:srgbClr val="FFFF00"/>
                  </a:highlight>
                </a:rPr>
                <a:t>couple of different ones</a:t>
              </a:r>
              <a:r>
                <a:rPr lang="en-GB" sz="1200" i="1" dirty="0"/>
                <a:t> for you to try out here, too.</a:t>
              </a:r>
            </a:p>
            <a:p>
              <a:pPr algn="ctr"/>
              <a:r>
                <a:rPr lang="en-GB" sz="1200" i="1" dirty="0"/>
                <a:t>Whilst your opening aims to ‘hook’ the audience, the conclusion should </a:t>
              </a:r>
              <a:r>
                <a:rPr lang="en-GB" sz="1200" b="1" i="1" dirty="0"/>
                <a:t>leave them something to think about or remember.</a:t>
              </a:r>
            </a:p>
          </p:txBody>
        </p:sp>
      </p:grpSp>
      <p:graphicFrame>
        <p:nvGraphicFramePr>
          <p:cNvPr id="16" name="Table 15">
            <a:extLst>
              <a:ext uri="{FF2B5EF4-FFF2-40B4-BE49-F238E27FC236}">
                <a16:creationId xmlns:a16="http://schemas.microsoft.com/office/drawing/2014/main" id="{88A242FB-C7EF-6EB0-85A5-C072AD1B042A}"/>
              </a:ext>
            </a:extLst>
          </p:cNvPr>
          <p:cNvGraphicFramePr>
            <a:graphicFrameLocks noGrp="1"/>
          </p:cNvGraphicFramePr>
          <p:nvPr/>
        </p:nvGraphicFramePr>
        <p:xfrm>
          <a:off x="4843930" y="3416078"/>
          <a:ext cx="3960440" cy="2526939"/>
        </p:xfrm>
        <a:graphic>
          <a:graphicData uri="http://schemas.openxmlformats.org/drawingml/2006/table">
            <a:tbl>
              <a:tblPr firstRow="1" bandRow="1">
                <a:tableStyleId>{5940675A-B579-460E-94D1-54222C63F5DA}</a:tableStyleId>
              </a:tblPr>
              <a:tblGrid>
                <a:gridCol w="1980220">
                  <a:extLst>
                    <a:ext uri="{9D8B030D-6E8A-4147-A177-3AD203B41FA5}">
                      <a16:colId xmlns:a16="http://schemas.microsoft.com/office/drawing/2014/main" val="588912285"/>
                    </a:ext>
                  </a:extLst>
                </a:gridCol>
                <a:gridCol w="1980220">
                  <a:extLst>
                    <a:ext uri="{9D8B030D-6E8A-4147-A177-3AD203B41FA5}">
                      <a16:colId xmlns:a16="http://schemas.microsoft.com/office/drawing/2014/main" val="778893158"/>
                    </a:ext>
                  </a:extLst>
                </a:gridCol>
              </a:tblGrid>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Link back to the opening</a:t>
                      </a:r>
                    </a:p>
                    <a:p>
                      <a:pPr algn="ctr"/>
                      <a:endParaRPr lang="en-GB" sz="1200" u="sng" dirty="0"/>
                    </a:p>
                  </a:txBody>
                  <a:tcPr/>
                </a:tc>
                <a:extLst>
                  <a:ext uri="{0D108BD9-81ED-4DB2-BD59-A6C34878D82A}">
                    <a16:rowId xmlns:a16="http://schemas.microsoft.com/office/drawing/2014/main" val="57064448"/>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highlight>
                            <a:srgbClr val="FFFF00"/>
                          </a:highlight>
                        </a:rPr>
                        <a:t>Call to action</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423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sp>
        <p:nvSpPr>
          <p:cNvPr id="17" name="TextBox 16">
            <a:extLst>
              <a:ext uri="{FF2B5EF4-FFF2-40B4-BE49-F238E27FC236}">
                <a16:creationId xmlns:a16="http://schemas.microsoft.com/office/drawing/2014/main" id="{52E58580-D1A3-EEA9-835B-07B57054E716}"/>
              </a:ext>
            </a:extLst>
          </p:cNvPr>
          <p:cNvSpPr txBox="1"/>
          <p:nvPr/>
        </p:nvSpPr>
        <p:spPr>
          <a:xfrm>
            <a:off x="357708" y="2857286"/>
            <a:ext cx="4316680" cy="3524042"/>
          </a:xfrm>
          <a:prstGeom prst="rect">
            <a:avLst/>
          </a:prstGeom>
          <a:noFill/>
        </p:spPr>
        <p:txBody>
          <a:bodyPr wrap="square" rtlCol="0">
            <a:spAutoFit/>
          </a:bodyPr>
          <a:lstStyle/>
          <a:p>
            <a:pPr marL="342900" indent="-342900">
              <a:spcAft>
                <a:spcPts val="600"/>
              </a:spcAft>
              <a:buAutoNum type="alphaLcParenR"/>
            </a:pPr>
            <a:r>
              <a:rPr lang="en-GB" sz="1100" dirty="0"/>
              <a:t>In the words of Brian Cox, “The practice of science happens at the border between the known and the unknown. Standing on the shoulders of giants, we peer into the darkness with eyes opened not in fear but in wonder.”</a:t>
            </a:r>
          </a:p>
          <a:p>
            <a:pPr marL="342900" indent="-342900">
              <a:spcAft>
                <a:spcPts val="600"/>
              </a:spcAft>
              <a:buFontTx/>
              <a:buAutoNum type="alphaLcParenR"/>
            </a:pPr>
            <a:r>
              <a:rPr lang="en-GB" sz="1100" dirty="0"/>
              <a:t>I leave you with this final thought: if you want to have a really good space party, you’ll have to plan-et.</a:t>
            </a:r>
          </a:p>
          <a:p>
            <a:pPr marL="342900" indent="-342900">
              <a:spcAft>
                <a:spcPts val="600"/>
              </a:spcAft>
              <a:buAutoNum type="alphaLcParenR"/>
            </a:pPr>
            <a:r>
              <a:rPr lang="en-GB" sz="1100" dirty="0"/>
              <a:t>So now the sun is low in the sky, and the scent of damp hay has been replaced by the charred wood of the fire and the sweet smell of mead. There is a throng of villagers gathered around the hearth, laughing and singing and passing down stories of great deeds and valiant battles. You pull the animal skins tight around you as you drift off to sleep.</a:t>
            </a:r>
          </a:p>
          <a:p>
            <a:pPr marL="342900" indent="-342900">
              <a:spcAft>
                <a:spcPts val="600"/>
              </a:spcAft>
              <a:buAutoNum type="alphaLcParenR"/>
            </a:pPr>
            <a:r>
              <a:rPr lang="en-GB" sz="1100" dirty="0"/>
              <a:t>We only have one planet and it is at risk. We need to be the generation to stand up, speak out, and save it. </a:t>
            </a:r>
          </a:p>
          <a:p>
            <a:pPr marL="342900" indent="-342900">
              <a:spcAft>
                <a:spcPts val="600"/>
              </a:spcAft>
              <a:buAutoNum type="alphaLcParenR"/>
            </a:pPr>
            <a:r>
              <a:rPr lang="en-GB" sz="1100" dirty="0"/>
              <a:t>Gymnastics isn't just about the physical benefits; it's about challenging ourselves and discovering our true potential.</a:t>
            </a:r>
          </a:p>
          <a:p>
            <a:pPr marL="342900" indent="-342900">
              <a:spcAft>
                <a:spcPts val="600"/>
              </a:spcAft>
              <a:buAutoNum type="alphaLcParenR"/>
            </a:pPr>
            <a:r>
              <a:rPr lang="en-GB" sz="1100" dirty="0"/>
              <a:t>After all, what would the world of football be without passion and dedication?</a:t>
            </a:r>
          </a:p>
        </p:txBody>
      </p:sp>
      <p:sp>
        <p:nvSpPr>
          <p:cNvPr id="7" name="TextBox 6">
            <a:extLst>
              <a:ext uri="{FF2B5EF4-FFF2-40B4-BE49-F238E27FC236}">
                <a16:creationId xmlns:a16="http://schemas.microsoft.com/office/drawing/2014/main" id="{194EC2CE-7B8D-F533-2C96-55CC822F8ECE}"/>
              </a:ext>
            </a:extLst>
          </p:cNvPr>
          <p:cNvSpPr txBox="1"/>
          <p:nvPr/>
        </p:nvSpPr>
        <p:spPr>
          <a:xfrm>
            <a:off x="508742" y="2370657"/>
            <a:ext cx="4279282" cy="523220"/>
          </a:xfrm>
          <a:prstGeom prst="rect">
            <a:avLst/>
          </a:prstGeom>
          <a:noFill/>
        </p:spPr>
        <p:txBody>
          <a:bodyPr wrap="square" rtlCol="0">
            <a:spAutoFit/>
          </a:bodyPr>
          <a:lstStyle/>
          <a:p>
            <a:pPr algn="ctr"/>
            <a:r>
              <a:rPr lang="en-GB" sz="1400" b="1" i="1" dirty="0">
                <a:solidFill>
                  <a:srgbClr val="E7151B"/>
                </a:solidFill>
              </a:rPr>
              <a:t>Here are </a:t>
            </a:r>
            <a:r>
              <a:rPr lang="en-GB" sz="1400" b="1" dirty="0">
                <a:solidFill>
                  <a:srgbClr val="E7151B"/>
                </a:solidFill>
              </a:rPr>
              <a:t>some</a:t>
            </a:r>
            <a:r>
              <a:rPr lang="en-GB" sz="1400" b="1" i="1" dirty="0">
                <a:solidFill>
                  <a:srgbClr val="E7151B"/>
                </a:solidFill>
              </a:rPr>
              <a:t> ways you can make your audience keep thinking about your topic. Can you match them up?</a:t>
            </a:r>
          </a:p>
        </p:txBody>
      </p:sp>
      <p:pic>
        <p:nvPicPr>
          <p:cNvPr id="8" name="Picture 7">
            <a:extLst>
              <a:ext uri="{FF2B5EF4-FFF2-40B4-BE49-F238E27FC236}">
                <a16:creationId xmlns:a16="http://schemas.microsoft.com/office/drawing/2014/main" id="{77D72F5A-60D9-6309-11D3-C12E68DD45E4}"/>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39552009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A4D80FD-6308-49DD-96F1-F6F9BFB9E766}">
  <ds:schemaRefs>
    <ds:schemaRef ds:uri="http://schemas.microsoft.com/office/infopath/2007/PartnerControls"/>
    <ds:schemaRef ds:uri="0e08f774-c844-414b-8174-1931542ea424"/>
    <ds:schemaRef ds:uri="http://schemas.microsoft.com/office/2006/metadata/properties"/>
    <ds:schemaRef ds:uri="http://purl.org/dc/elements/1.1/"/>
    <ds:schemaRef ds:uri="010c06fb-adfb-4972-b43b-36d810ddac6c"/>
    <ds:schemaRef ds:uri="http://www.w3.org/XML/1998/namespace"/>
    <ds:schemaRef ds:uri="http://schemas.microsoft.com/office/2006/documentManagement/types"/>
    <ds:schemaRef ds:uri="http://schemas.openxmlformats.org/package/2006/metadata/core-properties"/>
    <ds:schemaRef ds:uri="http://purl.org/dc/dcmitype/"/>
    <ds:schemaRef ds:uri="http://purl.org/dc/terms/"/>
  </ds:schemaRefs>
</ds:datastoreItem>
</file>

<file path=customXml/itemProps2.xml><?xml version="1.0" encoding="utf-8"?>
<ds:datastoreItem xmlns:ds="http://schemas.openxmlformats.org/officeDocument/2006/customXml" ds:itemID="{A136AA2C-E7B6-49E2-8AA9-344368B1D573}"/>
</file>

<file path=customXml/itemProps3.xml><?xml version="1.0" encoding="utf-8"?>
<ds:datastoreItem xmlns:ds="http://schemas.openxmlformats.org/officeDocument/2006/customXml" ds:itemID="{E032F356-DA61-4B2B-AC98-61DAD81ADFE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3062</TotalTime>
  <Words>1681</Words>
  <Application>Microsoft Office PowerPoint</Application>
  <PresentationFormat>On-screen Show (4:3)</PresentationFormat>
  <Paragraphs>238</Paragraphs>
  <Slides>13</Slides>
  <Notes>8</Notes>
  <HiddenSlides>0</HiddenSlides>
  <MMClips>1</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Calibri</vt:lpstr>
      <vt:lpstr>Calibri Light</vt:lpstr>
      <vt:lpstr>Times New Roman</vt:lpstr>
      <vt:lpstr>Office Theme</vt:lpstr>
      <vt:lpstr>Custom Design</vt:lpstr>
      <vt:lpstr>PowerPoint Presentation</vt:lpstr>
      <vt:lpstr>Relevant Grade Descriptors</vt:lpstr>
      <vt:lpstr>Just a minute!</vt:lpstr>
      <vt:lpstr>Just a minute!</vt:lpstr>
      <vt:lpstr>Structure of a talk</vt:lpstr>
      <vt:lpstr>PowerPoint Presentation</vt:lpstr>
      <vt:lpstr>Openings</vt:lpstr>
      <vt:lpstr>Openings</vt:lpstr>
      <vt:lpstr>Conclusions</vt:lpstr>
      <vt:lpstr>PowerPoint Presentation</vt:lpstr>
      <vt:lpstr>Structure</vt:lpstr>
      <vt:lpstr>Keeping to time</vt:lpstr>
      <vt:lpstr>Keeping to 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101</cp:revision>
  <dcterms:created xsi:type="dcterms:W3CDTF">2014-08-12T18:49:29Z</dcterms:created>
  <dcterms:modified xsi:type="dcterms:W3CDTF">2024-01-30T11:05:16Z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7000</vt:r8>
  </property>
  <property fmtid="{D5CDD505-2E9C-101B-9397-08002B2CF9AE}" pid="4" name="MediaServiceImageTags">
    <vt:lpwstr/>
  </property>
</Properties>
</file>